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49"/>
  </p:notesMasterIdLst>
  <p:sldIdLst>
    <p:sldId id="257" r:id="rId2"/>
    <p:sldId id="290" r:id="rId3"/>
    <p:sldId id="258" r:id="rId4"/>
    <p:sldId id="291" r:id="rId5"/>
    <p:sldId id="259" r:id="rId6"/>
    <p:sldId id="292" r:id="rId7"/>
    <p:sldId id="260" r:id="rId8"/>
    <p:sldId id="301" r:id="rId9"/>
    <p:sldId id="264" r:id="rId10"/>
    <p:sldId id="261" r:id="rId11"/>
    <p:sldId id="294" r:id="rId12"/>
    <p:sldId id="315" r:id="rId13"/>
    <p:sldId id="293" r:id="rId14"/>
    <p:sldId id="295" r:id="rId15"/>
    <p:sldId id="263" r:id="rId16"/>
    <p:sldId id="265" r:id="rId17"/>
    <p:sldId id="305" r:id="rId18"/>
    <p:sldId id="306" r:id="rId19"/>
    <p:sldId id="307" r:id="rId20"/>
    <p:sldId id="308" r:id="rId21"/>
    <p:sldId id="309" r:id="rId22"/>
    <p:sldId id="310" r:id="rId23"/>
    <p:sldId id="302" r:id="rId24"/>
    <p:sldId id="272" r:id="rId25"/>
    <p:sldId id="281" r:id="rId26"/>
    <p:sldId id="282" r:id="rId27"/>
    <p:sldId id="277" r:id="rId28"/>
    <p:sldId id="311" r:id="rId29"/>
    <p:sldId id="278" r:id="rId30"/>
    <p:sldId id="283" r:id="rId31"/>
    <p:sldId id="284" r:id="rId32"/>
    <p:sldId id="273" r:id="rId33"/>
    <p:sldId id="287" r:id="rId34"/>
    <p:sldId id="288" r:id="rId35"/>
    <p:sldId id="289" r:id="rId36"/>
    <p:sldId id="274" r:id="rId37"/>
    <p:sldId id="279" r:id="rId38"/>
    <p:sldId id="286" r:id="rId39"/>
    <p:sldId id="280" r:id="rId40"/>
    <p:sldId id="297" r:id="rId41"/>
    <p:sldId id="298" r:id="rId42"/>
    <p:sldId id="299" r:id="rId43"/>
    <p:sldId id="303" r:id="rId44"/>
    <p:sldId id="312" r:id="rId45"/>
    <p:sldId id="313" r:id="rId46"/>
    <p:sldId id="276" r:id="rId47"/>
    <p:sldId id="314"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F36719C-21D6-4EEA-9945-076009D49F1B}">
          <p14:sldIdLst>
            <p14:sldId id="257"/>
          </p14:sldIdLst>
        </p14:section>
        <p14:section name="Introduction" id="{1B3AC63E-F468-4F9C-BD5E-2A9577CCE3A6}">
          <p14:sldIdLst>
            <p14:sldId id="290"/>
            <p14:sldId id="258"/>
            <p14:sldId id="291"/>
            <p14:sldId id="259"/>
            <p14:sldId id="292"/>
            <p14:sldId id="260"/>
          </p14:sldIdLst>
        </p14:section>
        <p14:section name="Background" id="{D5577F6F-1BBD-420B-95EC-2E24CF02C6C2}">
          <p14:sldIdLst>
            <p14:sldId id="301"/>
            <p14:sldId id="264"/>
            <p14:sldId id="261"/>
            <p14:sldId id="294"/>
            <p14:sldId id="315"/>
            <p14:sldId id="293"/>
          </p14:sldIdLst>
        </p14:section>
        <p14:section name="The Problems" id="{A48B9F40-093A-4865-925F-A2F7FEE24CCC}">
          <p14:sldIdLst>
            <p14:sldId id="295"/>
            <p14:sldId id="263"/>
            <p14:sldId id="265"/>
            <p14:sldId id="305"/>
            <p14:sldId id="306"/>
            <p14:sldId id="307"/>
            <p14:sldId id="308"/>
            <p14:sldId id="309"/>
            <p14:sldId id="310"/>
          </p14:sldIdLst>
        </p14:section>
        <p14:section name="Interesting Problems" id="{2E3611A9-DBE7-4D69-8DA2-80BD08CA660F}">
          <p14:sldIdLst>
            <p14:sldId id="302"/>
            <p14:sldId id="272"/>
            <p14:sldId id="281"/>
            <p14:sldId id="282"/>
            <p14:sldId id="277"/>
            <p14:sldId id="311"/>
            <p14:sldId id="278"/>
            <p14:sldId id="283"/>
            <p14:sldId id="284"/>
            <p14:sldId id="273"/>
            <p14:sldId id="287"/>
            <p14:sldId id="288"/>
            <p14:sldId id="289"/>
            <p14:sldId id="274"/>
            <p14:sldId id="279"/>
            <p14:sldId id="286"/>
            <p14:sldId id="280"/>
            <p14:sldId id="297"/>
            <p14:sldId id="298"/>
            <p14:sldId id="299"/>
            <p14:sldId id="303"/>
          </p14:sldIdLst>
        </p14:section>
        <p14:section name="Conclusions" id="{2D6D968F-1534-49CC-B18A-73533EF8A637}">
          <p14:sldIdLst>
            <p14:sldId id="312"/>
            <p14:sldId id="313"/>
            <p14:sldId id="276"/>
            <p14:sldId id="314"/>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D3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57" autoAdjust="0"/>
  </p:normalViewPr>
  <p:slideViewPr>
    <p:cSldViewPr snapToGrid="0">
      <p:cViewPr varScale="1">
        <p:scale>
          <a:sx n="85" d="100"/>
          <a:sy n="85" d="100"/>
        </p:scale>
        <p:origin x="94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zicol\Desktop\Dissertation\cpp\dynamic_programming\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a:lstStyle/>
          <a:p>
            <a:pPr>
              <a:defRPr lang="en-GB" sz="1400" b="0" strike="noStrike" spc="-1">
                <a:solidFill>
                  <a:srgbClr val="595959"/>
                </a:solidFill>
                <a:latin typeface="Calibri"/>
              </a:defRPr>
            </a:pPr>
            <a:r>
              <a:rPr lang="en-GB" sz="1400" b="0" strike="noStrike" spc="-1">
                <a:solidFill>
                  <a:srgbClr val="595959"/>
                </a:solidFill>
                <a:latin typeface="Calibri"/>
              </a:rPr>
              <a:t>Total Memory Usage Comparison</a:t>
            </a:r>
          </a:p>
        </c:rich>
      </c:tx>
      <c:overlay val="0"/>
      <c:spPr>
        <a:noFill/>
        <a:ln w="0">
          <a:noFill/>
        </a:ln>
      </c:spPr>
    </c:title>
    <c:autoTitleDeleted val="0"/>
    <c:plotArea>
      <c:layout/>
      <c:lineChart>
        <c:grouping val="standard"/>
        <c:varyColors val="0"/>
        <c:ser>
          <c:idx val="0"/>
          <c:order val="0"/>
          <c:tx>
            <c:strRef>
              <c:f>ChainMatrixMuliplication!$O$42</c:f>
              <c:strCache>
                <c:ptCount val="1"/>
                <c:pt idx="0">
                  <c:v>Recursive</c:v>
                </c:pt>
              </c:strCache>
            </c:strRef>
          </c:tx>
          <c:spPr>
            <a:ln w="28440" cap="rnd">
              <a:solidFill>
                <a:srgbClr val="ED7D31"/>
              </a:solidFill>
              <a:round/>
            </a:ln>
          </c:spPr>
          <c:marker>
            <c:symbol val="circle"/>
            <c:size val="5"/>
            <c:spPr>
              <a:solidFill>
                <a:srgbClr val="ED7D31"/>
              </a:solidFill>
              <a:ln>
                <a:solidFill>
                  <a:schemeClr val="accent2"/>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ChainMatrixMuliplication!$P$30:$P$35</c:f>
              <c:numCache>
                <c:formatCode>General</c:formatCode>
                <c:ptCount val="6"/>
                <c:pt idx="0">
                  <c:v>1000</c:v>
                </c:pt>
                <c:pt idx="1">
                  <c:v>2000</c:v>
                </c:pt>
                <c:pt idx="2">
                  <c:v>3000</c:v>
                </c:pt>
                <c:pt idx="3">
                  <c:v>4000</c:v>
                </c:pt>
                <c:pt idx="4">
                  <c:v>5000</c:v>
                </c:pt>
                <c:pt idx="5">
                  <c:v>6000</c:v>
                </c:pt>
              </c:numCache>
            </c:numRef>
          </c:cat>
          <c:val>
            <c:numRef>
              <c:f>ChainMatrixMuliplication!$T$43:$T$48</c:f>
              <c:numCache>
                <c:formatCode>General</c:formatCode>
                <c:ptCount val="6"/>
                <c:pt idx="0">
                  <c:v>3.9570541381835938</c:v>
                </c:pt>
                <c:pt idx="1">
                  <c:v>15.473945617675781</c:v>
                </c:pt>
                <c:pt idx="2">
                  <c:v>34.615287780761719</c:v>
                </c:pt>
                <c:pt idx="3">
                  <c:v>61.385643005371094</c:v>
                </c:pt>
                <c:pt idx="4">
                  <c:v>95.781700134277344</c:v>
                </c:pt>
                <c:pt idx="5">
                  <c:v>137.82456207275391</c:v>
                </c:pt>
              </c:numCache>
            </c:numRef>
          </c:val>
          <c:smooth val="0"/>
          <c:extLst>
            <c:ext xmlns:c16="http://schemas.microsoft.com/office/drawing/2014/chart" uri="{C3380CC4-5D6E-409C-BE32-E72D297353CC}">
              <c16:uniqueId val="{00000000-04D6-4CC5-8D78-398A115286B0}"/>
            </c:ext>
          </c:extLst>
        </c:ser>
        <c:ser>
          <c:idx val="1"/>
          <c:order val="1"/>
          <c:tx>
            <c:strRef>
              <c:f>ChainMatrixMuliplication!$O$29</c:f>
              <c:strCache>
                <c:ptCount val="1"/>
                <c:pt idx="0">
                  <c:v>Iterative</c:v>
                </c:pt>
              </c:strCache>
            </c:strRef>
          </c:tx>
          <c:spPr>
            <a:ln w="28440" cap="rnd">
              <a:solidFill>
                <a:srgbClr val="4472C4"/>
              </a:solidFill>
              <a:round/>
            </a:ln>
          </c:spPr>
          <c:marker>
            <c:symbol val="circle"/>
            <c:size val="5"/>
            <c:spPr>
              <a:solidFill>
                <a:srgbClr val="4472C4"/>
              </a:solidFill>
              <a:ln>
                <a:solidFill>
                  <a:schemeClr val="accent1"/>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ChainMatrixMuliplication!$P$30:$P$35</c:f>
              <c:numCache>
                <c:formatCode>General</c:formatCode>
                <c:ptCount val="6"/>
                <c:pt idx="0">
                  <c:v>1000</c:v>
                </c:pt>
                <c:pt idx="1">
                  <c:v>2000</c:v>
                </c:pt>
                <c:pt idx="2">
                  <c:v>3000</c:v>
                </c:pt>
                <c:pt idx="3">
                  <c:v>4000</c:v>
                </c:pt>
                <c:pt idx="4">
                  <c:v>5000</c:v>
                </c:pt>
                <c:pt idx="5">
                  <c:v>6000</c:v>
                </c:pt>
              </c:numCache>
            </c:numRef>
          </c:cat>
          <c:val>
            <c:numRef>
              <c:f>ChainMatrixMuliplication!$T$30:$T$35</c:f>
              <c:numCache>
                <c:formatCode>General</c:formatCode>
                <c:ptCount val="6"/>
                <c:pt idx="0">
                  <c:v>3.9590225219726563</c:v>
                </c:pt>
                <c:pt idx="1">
                  <c:v>15.474998474121094</c:v>
                </c:pt>
                <c:pt idx="2">
                  <c:v>34.532394409179688</c:v>
                </c:pt>
                <c:pt idx="3">
                  <c:v>61.277236938476563</c:v>
                </c:pt>
                <c:pt idx="4">
                  <c:v>95.651473999023438</c:v>
                </c:pt>
                <c:pt idx="5">
                  <c:v>137.65510559082031</c:v>
                </c:pt>
              </c:numCache>
            </c:numRef>
          </c:val>
          <c:smooth val="0"/>
          <c:extLst>
            <c:ext xmlns:c16="http://schemas.microsoft.com/office/drawing/2014/chart" uri="{C3380CC4-5D6E-409C-BE32-E72D297353CC}">
              <c16:uniqueId val="{00000001-04D6-4CC5-8D78-398A115286B0}"/>
            </c:ext>
          </c:extLst>
        </c:ser>
        <c:dLbls>
          <c:showLegendKey val="0"/>
          <c:showVal val="0"/>
          <c:showCatName val="0"/>
          <c:showSerName val="0"/>
          <c:showPercent val="0"/>
          <c:showBubbleSize val="0"/>
        </c:dLbls>
        <c:hiLowLines>
          <c:spPr>
            <a:ln w="0">
              <a:noFill/>
            </a:ln>
          </c:spPr>
        </c:hiLowLines>
        <c:marker val="1"/>
        <c:smooth val="0"/>
        <c:axId val="54343676"/>
        <c:axId val="21371207"/>
      </c:lineChart>
      <c:lineChart>
        <c:grouping val="standard"/>
        <c:varyColors val="0"/>
        <c:ser>
          <c:idx val="2"/>
          <c:order val="2"/>
          <c:spPr>
            <a:ln>
              <a:solidFill>
                <a:srgbClr val="ED7D31">
                  <a:alpha val="0"/>
                </a:srgbClr>
              </a:solidFill>
            </a:ln>
          </c:spPr>
          <c:marker>
            <c:spPr>
              <a:noFill/>
              <a:ln>
                <a:noFill/>
              </a:ln>
            </c:spPr>
          </c:marker>
          <c:val>
            <c:numRef>
              <c:f>ChainMatrixMuliplication!$U$43:$U$48</c:f>
              <c:numCache>
                <c:formatCode>General</c:formatCode>
                <c:ptCount val="6"/>
                <c:pt idx="0">
                  <c:v>0</c:v>
                </c:pt>
                <c:pt idx="1">
                  <c:v>1.0000000000000002E-3</c:v>
                </c:pt>
                <c:pt idx="2">
                  <c:v>2.0000000000000005E-3</c:v>
                </c:pt>
                <c:pt idx="3">
                  <c:v>4.000000000000001E-3</c:v>
                </c:pt>
                <c:pt idx="4">
                  <c:v>6.0000000000000001E-3</c:v>
                </c:pt>
                <c:pt idx="5">
                  <c:v>9.0000000000000011E-3</c:v>
                </c:pt>
              </c:numCache>
            </c:numRef>
          </c:val>
          <c:smooth val="0"/>
          <c:extLst>
            <c:ext xmlns:c16="http://schemas.microsoft.com/office/drawing/2014/chart" uri="{C3380CC4-5D6E-409C-BE32-E72D297353CC}">
              <c16:uniqueId val="{00000002-04D6-4CC5-8D78-398A115286B0}"/>
            </c:ext>
          </c:extLst>
        </c:ser>
        <c:dLbls>
          <c:showLegendKey val="0"/>
          <c:showVal val="0"/>
          <c:showCatName val="0"/>
          <c:showSerName val="0"/>
          <c:showPercent val="0"/>
          <c:showBubbleSize val="0"/>
        </c:dLbls>
        <c:marker val="1"/>
        <c:smooth val="0"/>
        <c:axId val="228173135"/>
        <c:axId val="179287695"/>
      </c:lineChart>
      <c:catAx>
        <c:axId val="54343676"/>
        <c:scaling>
          <c:orientation val="minMax"/>
        </c:scaling>
        <c:delete val="0"/>
        <c:axPos val="b"/>
        <c:title>
          <c:tx>
            <c:rich>
              <a:bodyPr/>
              <a:lstStyle/>
              <a:p>
                <a:pPr>
                  <a:defRPr/>
                </a:pPr>
                <a:r>
                  <a:rPr lang="en-GB"/>
                  <a:t>Problem</a:t>
                </a:r>
                <a:r>
                  <a:rPr lang="en-GB" baseline="0"/>
                  <a:t> Size</a:t>
                </a:r>
                <a:endParaRPr lang="en-GB"/>
              </a:p>
            </c:rich>
          </c:tx>
          <c:overlay val="0"/>
        </c:title>
        <c:numFmt formatCode="General" sourceLinked="0"/>
        <c:majorTickMark val="none"/>
        <c:minorTickMark val="none"/>
        <c:tickLblPos val="nextTo"/>
        <c:spPr>
          <a:ln w="9360">
            <a:solidFill>
              <a:srgbClr val="D9D9D9"/>
            </a:solidFill>
            <a:round/>
          </a:ln>
        </c:spPr>
        <c:txPr>
          <a:bodyPr/>
          <a:lstStyle/>
          <a:p>
            <a:pPr>
              <a:defRPr sz="900" b="0" strike="noStrike" spc="-1">
                <a:solidFill>
                  <a:srgbClr val="595959"/>
                </a:solidFill>
                <a:latin typeface="Calibri"/>
              </a:defRPr>
            </a:pPr>
            <a:endParaRPr lang="en-US"/>
          </a:p>
        </c:txPr>
        <c:crossAx val="21371207"/>
        <c:crosses val="autoZero"/>
        <c:auto val="1"/>
        <c:lblAlgn val="ctr"/>
        <c:lblOffset val="100"/>
        <c:noMultiLvlLbl val="0"/>
      </c:catAx>
      <c:valAx>
        <c:axId val="21371207"/>
        <c:scaling>
          <c:orientation val="minMax"/>
        </c:scaling>
        <c:delete val="0"/>
        <c:axPos val="l"/>
        <c:majorGridlines>
          <c:spPr>
            <a:ln w="9360">
              <a:solidFill>
                <a:srgbClr val="D9D9D9"/>
              </a:solidFill>
              <a:round/>
            </a:ln>
          </c:spPr>
        </c:majorGridlines>
        <c:title>
          <c:tx>
            <c:rich>
              <a:bodyPr rot="0" vert="horz"/>
              <a:lstStyle/>
              <a:p>
                <a:pPr>
                  <a:defRPr/>
                </a:pPr>
                <a:r>
                  <a:rPr lang="en-GB"/>
                  <a:t>MB</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54343676"/>
        <c:crosses val="autoZero"/>
        <c:crossBetween val="between"/>
      </c:valAx>
      <c:valAx>
        <c:axId val="179287695"/>
        <c:scaling>
          <c:orientation val="minMax"/>
          <c:max val="1.0000000000000002E-2"/>
        </c:scaling>
        <c:delete val="0"/>
        <c:axPos val="r"/>
        <c:title>
          <c:tx>
            <c:rich>
              <a:bodyPr rot="0" vert="horz"/>
              <a:lstStyle/>
              <a:p>
                <a:pPr>
                  <a:defRPr/>
                </a:pPr>
                <a:r>
                  <a:rPr lang="en-GB"/>
                  <a:t>%</a:t>
                </a:r>
              </a:p>
            </c:rich>
          </c:tx>
          <c:overlay val="0"/>
        </c:title>
        <c:numFmt formatCode="General" sourceLinked="1"/>
        <c:majorTickMark val="out"/>
        <c:minorTickMark val="none"/>
        <c:tickLblPos val="nextTo"/>
        <c:crossAx val="228173135"/>
        <c:crosses val="max"/>
        <c:crossBetween val="between"/>
      </c:valAx>
      <c:catAx>
        <c:axId val="228173135"/>
        <c:scaling>
          <c:orientation val="minMax"/>
        </c:scaling>
        <c:delete val="1"/>
        <c:axPos val="b"/>
        <c:majorTickMark val="out"/>
        <c:minorTickMark val="none"/>
        <c:tickLblPos val="nextTo"/>
        <c:crossAx val="179287695"/>
        <c:crosses val="autoZero"/>
        <c:auto val="1"/>
        <c:lblAlgn val="ctr"/>
        <c:lblOffset val="100"/>
        <c:noMultiLvlLbl val="0"/>
      </c:catAx>
      <c:spPr>
        <a:noFill/>
        <a:ln w="0">
          <a:noFill/>
        </a:ln>
      </c:spPr>
    </c:plotArea>
    <c:legend>
      <c:legendPos val="b"/>
      <c:legendEntry>
        <c:idx val="2"/>
        <c:delete val="1"/>
      </c:legendEntry>
      <c:overlay val="0"/>
      <c:spPr>
        <a:noFill/>
        <a:ln w="0">
          <a:noFill/>
        </a:ln>
      </c:spPr>
      <c:txPr>
        <a:bodyPr/>
        <a:lstStyle/>
        <a:p>
          <a:pPr>
            <a:defRPr sz="900" b="0" strike="noStrike" spc="-1">
              <a:solidFill>
                <a:srgbClr val="595959"/>
              </a:solidFill>
              <a:latin typeface="Calibri"/>
            </a:defRPr>
          </a:pPr>
          <a:endParaRPr lang="en-US"/>
        </a:p>
      </c:txPr>
    </c:legend>
    <c:plotVisOnly val="1"/>
    <c:dispBlanksAs val="zero"/>
    <c:showDLblsOverMax val="1"/>
  </c:chart>
  <c:spPr>
    <a:solidFill>
      <a:srgbClr val="FFFFFF"/>
    </a:solidFill>
    <a:ln w="9360">
      <a:solidFill>
        <a:srgbClr val="D9D9D9"/>
      </a:solidFill>
      <a:round/>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400" b="0" strike="noStrike" spc="-1">
                <a:solidFill>
                  <a:srgbClr val="595959"/>
                </a:solidFill>
                <a:latin typeface="Calibri"/>
              </a:defRPr>
            </a:pPr>
            <a:r>
              <a:rPr lang="en-GB" sz="1400" b="0" strike="noStrike" spc="-1">
                <a:solidFill>
                  <a:srgbClr val="595959"/>
                </a:solidFill>
                <a:latin typeface="Calibri"/>
              </a:rPr>
              <a:t>% Memory Usage</a:t>
            </a:r>
          </a:p>
        </c:rich>
      </c:tx>
      <c:overlay val="0"/>
      <c:spPr>
        <a:noFill/>
        <a:ln w="0">
          <a:noFill/>
        </a:ln>
      </c:spPr>
    </c:title>
    <c:autoTitleDeleted val="0"/>
    <c:plotArea>
      <c:layout/>
      <c:lineChart>
        <c:grouping val="standard"/>
        <c:varyColors val="0"/>
        <c:ser>
          <c:idx val="0"/>
          <c:order val="0"/>
          <c:tx>
            <c:strRef>
              <c:f>TreeDiameter!$O$30</c:f>
              <c:strCache>
                <c:ptCount val="1"/>
                <c:pt idx="0">
                  <c:v>Iterative</c:v>
                </c:pt>
              </c:strCache>
            </c:strRef>
          </c:tx>
          <c:spPr>
            <a:ln w="28440" cap="rnd">
              <a:solidFill>
                <a:srgbClr val="4472C4"/>
              </a:solidFill>
              <a:round/>
            </a:ln>
          </c:spPr>
          <c:marker>
            <c:symbol val="circle"/>
            <c:size val="5"/>
            <c:spPr>
              <a:solidFill>
                <a:srgbClr val="4472C4"/>
              </a:solidFill>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TreeDiameter!$P$31:$P$37</c:f>
              <c:numCache>
                <c:formatCode>General</c:formatCode>
                <c:ptCount val="7"/>
                <c:pt idx="0">
                  <c:v>20000000</c:v>
                </c:pt>
                <c:pt idx="1">
                  <c:v>40000000</c:v>
                </c:pt>
                <c:pt idx="2">
                  <c:v>60000000</c:v>
                </c:pt>
                <c:pt idx="3">
                  <c:v>80000000</c:v>
                </c:pt>
                <c:pt idx="4">
                  <c:v>100000000</c:v>
                </c:pt>
                <c:pt idx="5">
                  <c:v>120000000</c:v>
                </c:pt>
                <c:pt idx="6">
                  <c:v>140000000</c:v>
                </c:pt>
              </c:numCache>
            </c:numRef>
          </c:cat>
          <c:val>
            <c:numRef>
              <c:f>TreeDiameter!$U$31:$U$37</c:f>
              <c:numCache>
                <c:formatCode>General</c:formatCode>
                <c:ptCount val="7"/>
                <c:pt idx="0">
                  <c:v>14.9</c:v>
                </c:pt>
                <c:pt idx="1">
                  <c:v>29.899999999999995</c:v>
                </c:pt>
                <c:pt idx="2">
                  <c:v>44.79999999999999</c:v>
                </c:pt>
                <c:pt idx="3">
                  <c:v>59.70000000000001</c:v>
                </c:pt>
                <c:pt idx="4">
                  <c:v>74.599999999999994</c:v>
                </c:pt>
                <c:pt idx="5">
                  <c:v>89.59999999999998</c:v>
                </c:pt>
              </c:numCache>
            </c:numRef>
          </c:val>
          <c:smooth val="0"/>
          <c:extLst>
            <c:ext xmlns:c16="http://schemas.microsoft.com/office/drawing/2014/chart" uri="{C3380CC4-5D6E-409C-BE32-E72D297353CC}">
              <c16:uniqueId val="{00000000-77CC-495B-B221-389BA56B2836}"/>
            </c:ext>
          </c:extLst>
        </c:ser>
        <c:dLbls>
          <c:showLegendKey val="0"/>
          <c:showVal val="0"/>
          <c:showCatName val="0"/>
          <c:showSerName val="0"/>
          <c:showPercent val="0"/>
          <c:showBubbleSize val="0"/>
        </c:dLbls>
        <c:hiLowLines>
          <c:spPr>
            <a:ln w="0">
              <a:noFill/>
            </a:ln>
          </c:spPr>
        </c:hiLowLines>
        <c:marker val="1"/>
        <c:smooth val="0"/>
        <c:axId val="31097161"/>
        <c:axId val="91680422"/>
      </c:lineChart>
      <c:lineChart>
        <c:grouping val="standard"/>
        <c:varyColors val="0"/>
        <c:ser>
          <c:idx val="1"/>
          <c:order val="1"/>
          <c:tx>
            <c:strRef>
              <c:f>TreeDiameter!$O$42</c:f>
              <c:strCache>
                <c:ptCount val="1"/>
                <c:pt idx="0">
                  <c:v>Recursive</c:v>
                </c:pt>
              </c:strCache>
            </c:strRef>
          </c:tx>
          <c:spPr>
            <a:ln w="28440" cap="rnd">
              <a:solidFill>
                <a:srgbClr val="ED7D31"/>
              </a:solidFill>
              <a:round/>
            </a:ln>
          </c:spPr>
          <c:marker>
            <c:symbol val="circle"/>
            <c:size val="5"/>
            <c:spPr>
              <a:solidFill>
                <a:srgbClr val="ED7D31"/>
              </a:solidFill>
            </c:spPr>
          </c:marker>
          <c:dPt>
            <c:idx val="1"/>
            <c:bubble3D val="0"/>
            <c:extLst>
              <c:ext xmlns:c16="http://schemas.microsoft.com/office/drawing/2014/chart" uri="{C3380CC4-5D6E-409C-BE32-E72D297353CC}">
                <c16:uniqueId val="{00000001-77CC-495B-B221-389BA56B2836}"/>
              </c:ext>
            </c:extLst>
          </c:dPt>
          <c:dLbls>
            <c:dLbl>
              <c:idx val="1"/>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extLst>
                <c:ext xmlns:c15="http://schemas.microsoft.com/office/drawing/2012/chart" uri="{CE6537A1-D6FC-4f65-9D91-7224C49458BB}"/>
                <c:ext xmlns:c16="http://schemas.microsoft.com/office/drawing/2014/chart" uri="{C3380CC4-5D6E-409C-BE32-E72D297353CC}">
                  <c16:uniqueId val="{00000001-77CC-495B-B221-389BA56B2836}"/>
                </c:ext>
              </c:extLst>
            </c:dLbl>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TreeDiameter!$P$31:$P$37</c:f>
              <c:numCache>
                <c:formatCode>General</c:formatCode>
                <c:ptCount val="7"/>
                <c:pt idx="0">
                  <c:v>20000000</c:v>
                </c:pt>
                <c:pt idx="1">
                  <c:v>40000000</c:v>
                </c:pt>
                <c:pt idx="2">
                  <c:v>60000000</c:v>
                </c:pt>
                <c:pt idx="3">
                  <c:v>80000000</c:v>
                </c:pt>
                <c:pt idx="4">
                  <c:v>100000000</c:v>
                </c:pt>
                <c:pt idx="5">
                  <c:v>120000000</c:v>
                </c:pt>
                <c:pt idx="6">
                  <c:v>140000000</c:v>
                </c:pt>
              </c:numCache>
            </c:numRef>
          </c:cat>
          <c:val>
            <c:numRef>
              <c:f>TreeDiameter!$U$43:$U$49</c:f>
              <c:numCache>
                <c:formatCode>General</c:formatCode>
                <c:ptCount val="7"/>
                <c:pt idx="0">
                  <c:v>12.9</c:v>
                </c:pt>
                <c:pt idx="1">
                  <c:v>25.7</c:v>
                </c:pt>
                <c:pt idx="2">
                  <c:v>38.5</c:v>
                </c:pt>
                <c:pt idx="3">
                  <c:v>51.4</c:v>
                </c:pt>
                <c:pt idx="4">
                  <c:v>64.2</c:v>
                </c:pt>
                <c:pt idx="5">
                  <c:v>77</c:v>
                </c:pt>
                <c:pt idx="6">
                  <c:v>89.90000000000002</c:v>
                </c:pt>
              </c:numCache>
            </c:numRef>
          </c:val>
          <c:smooth val="0"/>
          <c:extLst>
            <c:ext xmlns:c16="http://schemas.microsoft.com/office/drawing/2014/chart" uri="{C3380CC4-5D6E-409C-BE32-E72D297353CC}">
              <c16:uniqueId val="{00000002-77CC-495B-B221-389BA56B2836}"/>
            </c:ext>
          </c:extLst>
        </c:ser>
        <c:dLbls>
          <c:showLegendKey val="0"/>
          <c:showVal val="0"/>
          <c:showCatName val="0"/>
          <c:showSerName val="0"/>
          <c:showPercent val="0"/>
          <c:showBubbleSize val="0"/>
        </c:dLbls>
        <c:hiLowLines>
          <c:spPr>
            <a:ln w="0">
              <a:noFill/>
            </a:ln>
          </c:spPr>
        </c:hiLowLines>
        <c:marker val="1"/>
        <c:smooth val="0"/>
        <c:axId val="49572670"/>
        <c:axId val="35414684"/>
      </c:lineChart>
      <c:catAx>
        <c:axId val="31097161"/>
        <c:scaling>
          <c:orientation val="minMax"/>
        </c:scaling>
        <c:delete val="0"/>
        <c:axPos val="b"/>
        <c:title>
          <c:tx>
            <c:rich>
              <a:bodyPr rot="0"/>
              <a:lstStyle/>
              <a:p>
                <a:pPr>
                  <a:defRPr lang="en-GB" sz="1000" b="1" strike="noStrike" spc="-1">
                    <a:solidFill>
                      <a:srgbClr val="000000"/>
                    </a:solidFill>
                    <a:latin typeface="Calibri"/>
                  </a:defRPr>
                </a:pPr>
                <a:r>
                  <a:rPr lang="en-GB" sz="1000" b="1" strike="noStrike" spc="-1">
                    <a:solidFill>
                      <a:srgbClr val="000000"/>
                    </a:solidFill>
                    <a:latin typeface="Calibri"/>
                  </a:rPr>
                  <a:t>Problem Size</a:t>
                </a:r>
              </a:p>
            </c:rich>
          </c:tx>
          <c:overlay val="0"/>
          <c:spPr>
            <a:noFill/>
            <a:ln w="0">
              <a:noFill/>
            </a:ln>
          </c:spPr>
        </c:title>
        <c:numFmt formatCode="General" sourceLinked="0"/>
        <c:majorTickMark val="none"/>
        <c:minorTickMark val="none"/>
        <c:tickLblPos val="nextTo"/>
        <c:spPr>
          <a:ln w="9360">
            <a:solidFill>
              <a:srgbClr val="D9D9D9"/>
            </a:solidFill>
            <a:round/>
          </a:ln>
        </c:spPr>
        <c:txPr>
          <a:bodyPr/>
          <a:lstStyle/>
          <a:p>
            <a:pPr>
              <a:defRPr sz="900" b="0" strike="noStrike" spc="-1">
                <a:solidFill>
                  <a:srgbClr val="595959"/>
                </a:solidFill>
                <a:latin typeface="Calibri"/>
              </a:defRPr>
            </a:pPr>
            <a:endParaRPr lang="en-US"/>
          </a:p>
        </c:txPr>
        <c:crossAx val="91680422"/>
        <c:crosses val="autoZero"/>
        <c:auto val="1"/>
        <c:lblAlgn val="ctr"/>
        <c:lblOffset val="100"/>
        <c:noMultiLvlLbl val="0"/>
      </c:catAx>
      <c:valAx>
        <c:axId val="91680422"/>
        <c:scaling>
          <c:orientation val="minMax"/>
        </c:scaling>
        <c:delete val="0"/>
        <c:axPos val="l"/>
        <c:majorGridlines>
          <c:spPr>
            <a:ln w="9360">
              <a:solidFill>
                <a:srgbClr val="D9D9D9"/>
              </a:solidFill>
              <a:round/>
            </a:ln>
          </c:spPr>
        </c:majorGridlines>
        <c:title>
          <c:tx>
            <c:rich>
              <a:bodyPr rot="0" vert="horz"/>
              <a:lstStyle/>
              <a:p>
                <a:pPr>
                  <a:defRPr/>
                </a:pPr>
                <a:r>
                  <a:rPr lang="en-GB"/>
                  <a:t>%</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31097161"/>
        <c:crosses val="autoZero"/>
        <c:crossBetween val="between"/>
      </c:valAx>
      <c:catAx>
        <c:axId val="49572670"/>
        <c:scaling>
          <c:orientation val="minMax"/>
        </c:scaling>
        <c:delete val="1"/>
        <c:axPos val="b"/>
        <c:numFmt formatCode="General" sourceLinked="1"/>
        <c:majorTickMark val="out"/>
        <c:minorTickMark val="none"/>
        <c:tickLblPos val="nextTo"/>
        <c:crossAx val="35414684"/>
        <c:crosses val="autoZero"/>
        <c:auto val="1"/>
        <c:lblAlgn val="ctr"/>
        <c:lblOffset val="100"/>
        <c:noMultiLvlLbl val="0"/>
      </c:catAx>
      <c:valAx>
        <c:axId val="35414684"/>
        <c:scaling>
          <c:orientation val="minMax"/>
        </c:scaling>
        <c:delete val="1"/>
        <c:axPos val="l"/>
        <c:numFmt formatCode="General" sourceLinked="1"/>
        <c:majorTickMark val="out"/>
        <c:minorTickMark val="none"/>
        <c:tickLblPos val="nextTo"/>
        <c:crossAx val="49572670"/>
        <c:crosses val="autoZero"/>
        <c:crossBetween val="between"/>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solidFill>
      <a:srgbClr val="FFFFFF"/>
    </a:solidFill>
    <a:ln w="9360">
      <a:solidFill>
        <a:srgbClr val="D9D9D9"/>
      </a:solidFill>
      <a:round/>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a:lstStyle/>
          <a:p>
            <a:pPr>
              <a:defRPr lang="en-GB" sz="1399" b="0" strike="noStrike" spc="-1">
                <a:solidFill>
                  <a:srgbClr val="595959"/>
                </a:solidFill>
                <a:latin typeface="Calibri"/>
              </a:defRPr>
            </a:pPr>
            <a:r>
              <a:rPr lang="en-GB" sz="1399" b="0" strike="noStrike" spc="-1">
                <a:solidFill>
                  <a:srgbClr val="595959"/>
                </a:solidFill>
                <a:latin typeface="Calibri"/>
              </a:rPr>
              <a:t>Time</a:t>
            </a:r>
          </a:p>
        </c:rich>
      </c:tx>
      <c:overlay val="0"/>
      <c:spPr>
        <a:noFill/>
        <a:ln w="0">
          <a:noFill/>
        </a:ln>
      </c:spPr>
    </c:title>
    <c:autoTitleDeleted val="0"/>
    <c:plotArea>
      <c:layout/>
      <c:lineChart>
        <c:grouping val="standard"/>
        <c:varyColors val="0"/>
        <c:ser>
          <c:idx val="0"/>
          <c:order val="0"/>
          <c:tx>
            <c:strRef>
              <c:f>ChainMatrixMuliplication!$A$2</c:f>
              <c:strCache>
                <c:ptCount val="1"/>
                <c:pt idx="0">
                  <c:v>Iterative</c:v>
                </c:pt>
              </c:strCache>
            </c:strRef>
          </c:tx>
          <c:spPr>
            <a:ln w="28440">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ChainMatrixMuliplication!$B$16:$B$21</c:f>
              <c:numCache>
                <c:formatCode>General</c:formatCode>
                <c:ptCount val="6"/>
                <c:pt idx="0">
                  <c:v>1000</c:v>
                </c:pt>
                <c:pt idx="1">
                  <c:v>2000</c:v>
                </c:pt>
                <c:pt idx="2">
                  <c:v>3000</c:v>
                </c:pt>
                <c:pt idx="3">
                  <c:v>4000</c:v>
                </c:pt>
                <c:pt idx="4">
                  <c:v>5000</c:v>
                </c:pt>
                <c:pt idx="5">
                  <c:v>6000</c:v>
                </c:pt>
              </c:numCache>
            </c:numRef>
          </c:cat>
          <c:val>
            <c:numRef>
              <c:f>ChainMatrixMuliplication!$Q$3:$Q$8</c:f>
              <c:numCache>
                <c:formatCode>General</c:formatCode>
                <c:ptCount val="6"/>
                <c:pt idx="0">
                  <c:v>0.18058000000000002</c:v>
                </c:pt>
                <c:pt idx="1">
                  <c:v>2.55376</c:v>
                </c:pt>
                <c:pt idx="2">
                  <c:v>11.922130000000003</c:v>
                </c:pt>
                <c:pt idx="3">
                  <c:v>30.856219999999997</c:v>
                </c:pt>
                <c:pt idx="4">
                  <c:v>68.050730000000001</c:v>
                </c:pt>
                <c:pt idx="5">
                  <c:v>120.02141000000002</c:v>
                </c:pt>
              </c:numCache>
            </c:numRef>
          </c:val>
          <c:smooth val="0"/>
          <c:extLst>
            <c:ext xmlns:c16="http://schemas.microsoft.com/office/drawing/2014/chart" uri="{C3380CC4-5D6E-409C-BE32-E72D297353CC}">
              <c16:uniqueId val="{00000000-6527-4A02-98F0-FD6D7ECC5877}"/>
            </c:ext>
          </c:extLst>
        </c:ser>
        <c:ser>
          <c:idx val="1"/>
          <c:order val="1"/>
          <c:tx>
            <c:strRef>
              <c:f>ChainMatrixMuliplication!$A$15</c:f>
              <c:strCache>
                <c:ptCount val="1"/>
                <c:pt idx="0">
                  <c:v>Recursive</c:v>
                </c:pt>
              </c:strCache>
            </c:strRef>
          </c:tx>
          <c:spPr>
            <a:ln w="28440">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ChainMatrixMuliplication!$B$16:$B$21</c:f>
              <c:numCache>
                <c:formatCode>General</c:formatCode>
                <c:ptCount val="6"/>
                <c:pt idx="0">
                  <c:v>1000</c:v>
                </c:pt>
                <c:pt idx="1">
                  <c:v>2000</c:v>
                </c:pt>
                <c:pt idx="2">
                  <c:v>3000</c:v>
                </c:pt>
                <c:pt idx="3">
                  <c:v>4000</c:v>
                </c:pt>
                <c:pt idx="4">
                  <c:v>5000</c:v>
                </c:pt>
                <c:pt idx="5">
                  <c:v>6000</c:v>
                </c:pt>
              </c:numCache>
            </c:numRef>
          </c:cat>
          <c:val>
            <c:numRef>
              <c:f>ChainMatrixMuliplication!$Q$16:$Q$21</c:f>
              <c:numCache>
                <c:formatCode>General</c:formatCode>
                <c:ptCount val="6"/>
                <c:pt idx="0">
                  <c:v>0.91780000000000028</c:v>
                </c:pt>
                <c:pt idx="1">
                  <c:v>8.6844000000000001</c:v>
                </c:pt>
                <c:pt idx="2">
                  <c:v>36.615200000000002</c:v>
                </c:pt>
                <c:pt idx="3">
                  <c:v>90.2166</c:v>
                </c:pt>
                <c:pt idx="4">
                  <c:v>193.01119999999997</c:v>
                </c:pt>
                <c:pt idx="5">
                  <c:v>343.95779999999996</c:v>
                </c:pt>
              </c:numCache>
            </c:numRef>
          </c:val>
          <c:smooth val="0"/>
          <c:extLst>
            <c:ext xmlns:c16="http://schemas.microsoft.com/office/drawing/2014/chart" uri="{C3380CC4-5D6E-409C-BE32-E72D297353CC}">
              <c16:uniqueId val="{00000001-6527-4A02-98F0-FD6D7ECC5877}"/>
            </c:ext>
          </c:extLst>
        </c:ser>
        <c:dLbls>
          <c:showLegendKey val="0"/>
          <c:showVal val="0"/>
          <c:showCatName val="0"/>
          <c:showSerName val="0"/>
          <c:showPercent val="0"/>
          <c:showBubbleSize val="0"/>
        </c:dLbls>
        <c:hiLowLines>
          <c:spPr>
            <a:ln w="0">
              <a:noFill/>
            </a:ln>
          </c:spPr>
        </c:hiLowLines>
        <c:marker val="1"/>
        <c:smooth val="0"/>
        <c:axId val="27339160"/>
        <c:axId val="99322892"/>
      </c:lineChart>
      <c:catAx>
        <c:axId val="27339160"/>
        <c:scaling>
          <c:orientation val="minMax"/>
        </c:scaling>
        <c:delete val="0"/>
        <c:axPos val="b"/>
        <c:title>
          <c:tx>
            <c:rich>
              <a:bodyPr/>
              <a:lstStyle/>
              <a:p>
                <a:pPr>
                  <a:defRPr/>
                </a:pPr>
                <a:r>
                  <a:rPr lang="en-GB"/>
                  <a:t>Problem Size</a:t>
                </a:r>
              </a:p>
            </c:rich>
          </c:tx>
          <c:overlay val="0"/>
        </c:title>
        <c:numFmt formatCode="General" sourceLinked="0"/>
        <c:majorTickMark val="none"/>
        <c:minorTickMark val="none"/>
        <c:tickLblPos val="low"/>
        <c:spPr>
          <a:ln w="9360">
            <a:solidFill>
              <a:srgbClr val="D9D9D9"/>
            </a:solidFill>
            <a:round/>
          </a:ln>
        </c:spPr>
        <c:txPr>
          <a:bodyPr/>
          <a:lstStyle/>
          <a:p>
            <a:pPr>
              <a:defRPr sz="900" b="0" strike="noStrike" spc="-1">
                <a:solidFill>
                  <a:srgbClr val="595959"/>
                </a:solidFill>
                <a:latin typeface="Calibri"/>
              </a:defRPr>
            </a:pPr>
            <a:endParaRPr lang="en-US"/>
          </a:p>
        </c:txPr>
        <c:crossAx val="99322892"/>
        <c:crosses val="autoZero"/>
        <c:auto val="1"/>
        <c:lblAlgn val="ctr"/>
        <c:lblOffset val="100"/>
        <c:noMultiLvlLbl val="0"/>
      </c:catAx>
      <c:valAx>
        <c:axId val="99322892"/>
        <c:scaling>
          <c:orientation val="minMax"/>
        </c:scaling>
        <c:delete val="0"/>
        <c:axPos val="l"/>
        <c:majorGridlines>
          <c:spPr>
            <a:ln w="9360">
              <a:solidFill>
                <a:srgbClr val="D9D9D9"/>
              </a:solidFill>
              <a:round/>
            </a:ln>
          </c:spPr>
        </c:majorGridlines>
        <c:title>
          <c:tx>
            <c:rich>
              <a:bodyPr rot="0" vert="horz"/>
              <a:lstStyle/>
              <a:p>
                <a:pPr>
                  <a:defRPr/>
                </a:pPr>
                <a:r>
                  <a:rPr lang="en-GB"/>
                  <a:t>S</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27339160"/>
        <c:crosses val="min"/>
        <c:crossBetween val="midCat"/>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0"/>
    <c:dispBlanksAs val="zero"/>
    <c:showDLblsOverMax val="1"/>
  </c:chart>
  <c:spPr>
    <a:solidFill>
      <a:srgbClr val="FFFFFF"/>
    </a:solidFill>
    <a:ln w="9360">
      <a:solidFill>
        <a:srgbClr val="D9D9D9"/>
      </a:solidFill>
      <a:round/>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399" b="0" strike="noStrike" spc="-1">
                <a:solidFill>
                  <a:srgbClr val="595959"/>
                </a:solidFill>
                <a:latin typeface="Calibri"/>
              </a:defRPr>
            </a:pPr>
            <a:r>
              <a:rPr lang="en-GB" sz="1399" b="0" strike="noStrike" spc="-1">
                <a:solidFill>
                  <a:srgbClr val="595959"/>
                </a:solidFill>
                <a:latin typeface="Calibri"/>
              </a:rPr>
              <a:t>Time</a:t>
            </a:r>
          </a:p>
        </c:rich>
      </c:tx>
      <c:overlay val="0"/>
      <c:spPr>
        <a:noFill/>
        <a:ln w="0">
          <a:noFill/>
        </a:ln>
      </c:spPr>
    </c:title>
    <c:autoTitleDeleted val="0"/>
    <c:plotArea>
      <c:layout/>
      <c:lineChart>
        <c:grouping val="standard"/>
        <c:varyColors val="0"/>
        <c:ser>
          <c:idx val="0"/>
          <c:order val="0"/>
          <c:tx>
            <c:strRef>
              <c:f>Knapsack!$A$2</c:f>
              <c:strCache>
                <c:ptCount val="1"/>
                <c:pt idx="0">
                  <c:v>Iterative</c:v>
                </c:pt>
              </c:strCache>
            </c:strRef>
          </c:tx>
          <c:spPr>
            <a:ln w="28440">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Knapsack!$B$16:$B$24</c:f>
              <c:numCache>
                <c:formatCode>General</c:formatCode>
                <c:ptCount val="9"/>
                <c:pt idx="0">
                  <c:v>15000</c:v>
                </c:pt>
                <c:pt idx="1">
                  <c:v>30000</c:v>
                </c:pt>
                <c:pt idx="2">
                  <c:v>45000</c:v>
                </c:pt>
                <c:pt idx="3">
                  <c:v>60000</c:v>
                </c:pt>
                <c:pt idx="4">
                  <c:v>75000</c:v>
                </c:pt>
                <c:pt idx="5">
                  <c:v>90000</c:v>
                </c:pt>
                <c:pt idx="6">
                  <c:v>105000</c:v>
                </c:pt>
                <c:pt idx="7">
                  <c:v>120000</c:v>
                </c:pt>
                <c:pt idx="8">
                  <c:v>135000</c:v>
                </c:pt>
              </c:numCache>
            </c:numRef>
          </c:cat>
          <c:val>
            <c:numRef>
              <c:f>Knapsack!$Q$3:$Q$11</c:f>
              <c:numCache>
                <c:formatCode>General</c:formatCode>
                <c:ptCount val="9"/>
                <c:pt idx="0">
                  <c:v>9.2090000000000005E-2</c:v>
                </c:pt>
                <c:pt idx="1">
                  <c:v>0.35281000000000001</c:v>
                </c:pt>
                <c:pt idx="2">
                  <c:v>0.78143000000000007</c:v>
                </c:pt>
                <c:pt idx="3">
                  <c:v>1.3807400000000001</c:v>
                </c:pt>
                <c:pt idx="4">
                  <c:v>2.1207599999999998</c:v>
                </c:pt>
                <c:pt idx="5">
                  <c:v>3.0858600000000003</c:v>
                </c:pt>
                <c:pt idx="6">
                  <c:v>4.1746600000000003</c:v>
                </c:pt>
                <c:pt idx="7">
                  <c:v>5.4336900000000004</c:v>
                </c:pt>
                <c:pt idx="8">
                  <c:v>6.9064400000000008</c:v>
                </c:pt>
              </c:numCache>
            </c:numRef>
          </c:val>
          <c:smooth val="0"/>
          <c:extLst>
            <c:ext xmlns:c16="http://schemas.microsoft.com/office/drawing/2014/chart" uri="{C3380CC4-5D6E-409C-BE32-E72D297353CC}">
              <c16:uniqueId val="{00000000-F418-4489-BF16-AB96207C58AA}"/>
            </c:ext>
          </c:extLst>
        </c:ser>
        <c:ser>
          <c:idx val="1"/>
          <c:order val="1"/>
          <c:tx>
            <c:strRef>
              <c:f>Knapsack!$A$15</c:f>
              <c:strCache>
                <c:ptCount val="1"/>
                <c:pt idx="0">
                  <c:v>Recursive</c:v>
                </c:pt>
              </c:strCache>
            </c:strRef>
          </c:tx>
          <c:spPr>
            <a:ln w="28440">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Knapsack!$B$16:$B$24</c:f>
              <c:numCache>
                <c:formatCode>General</c:formatCode>
                <c:ptCount val="9"/>
                <c:pt idx="0">
                  <c:v>15000</c:v>
                </c:pt>
                <c:pt idx="1">
                  <c:v>30000</c:v>
                </c:pt>
                <c:pt idx="2">
                  <c:v>45000</c:v>
                </c:pt>
                <c:pt idx="3">
                  <c:v>60000</c:v>
                </c:pt>
                <c:pt idx="4">
                  <c:v>75000</c:v>
                </c:pt>
                <c:pt idx="5">
                  <c:v>90000</c:v>
                </c:pt>
                <c:pt idx="6">
                  <c:v>105000</c:v>
                </c:pt>
                <c:pt idx="7">
                  <c:v>120000</c:v>
                </c:pt>
                <c:pt idx="8">
                  <c:v>135000</c:v>
                </c:pt>
              </c:numCache>
            </c:numRef>
          </c:cat>
          <c:val>
            <c:numRef>
              <c:f>Knapsack!$Q$16:$Q$24</c:f>
              <c:numCache>
                <c:formatCode>General</c:formatCode>
                <c:ptCount val="9"/>
                <c:pt idx="0">
                  <c:v>0.99170000000000003</c:v>
                </c:pt>
                <c:pt idx="1">
                  <c:v>8.8067999999999991</c:v>
                </c:pt>
                <c:pt idx="2">
                  <c:v>23.05</c:v>
                </c:pt>
                <c:pt idx="3">
                  <c:v>45.98940000000001</c:v>
                </c:pt>
                <c:pt idx="4">
                  <c:v>84.626700000000014</c:v>
                </c:pt>
                <c:pt idx="5">
                  <c:v>149.34700000000004</c:v>
                </c:pt>
                <c:pt idx="6">
                  <c:v>229.21239999999997</c:v>
                </c:pt>
                <c:pt idx="7">
                  <c:v>321.06869999999992</c:v>
                </c:pt>
                <c:pt idx="8">
                  <c:v>418.17709999999988</c:v>
                </c:pt>
              </c:numCache>
            </c:numRef>
          </c:val>
          <c:smooth val="0"/>
          <c:extLst>
            <c:ext xmlns:c16="http://schemas.microsoft.com/office/drawing/2014/chart" uri="{C3380CC4-5D6E-409C-BE32-E72D297353CC}">
              <c16:uniqueId val="{00000001-F418-4489-BF16-AB96207C58AA}"/>
            </c:ext>
          </c:extLst>
        </c:ser>
        <c:dLbls>
          <c:showLegendKey val="0"/>
          <c:showVal val="0"/>
          <c:showCatName val="0"/>
          <c:showSerName val="0"/>
          <c:showPercent val="0"/>
          <c:showBubbleSize val="0"/>
        </c:dLbls>
        <c:hiLowLines>
          <c:spPr>
            <a:ln w="0">
              <a:noFill/>
            </a:ln>
          </c:spPr>
        </c:hiLowLines>
        <c:marker val="1"/>
        <c:smooth val="0"/>
        <c:axId val="2910139"/>
        <c:axId val="48444814"/>
      </c:lineChart>
      <c:catAx>
        <c:axId val="2910139"/>
        <c:scaling>
          <c:orientation val="minMax"/>
        </c:scaling>
        <c:delete val="0"/>
        <c:axPos val="b"/>
        <c:title>
          <c:tx>
            <c:rich>
              <a:bodyPr/>
              <a:lstStyle/>
              <a:p>
                <a:pPr>
                  <a:defRPr/>
                </a:pPr>
                <a:r>
                  <a:rPr lang="en-GB"/>
                  <a:t>Problem Size</a:t>
                </a:r>
              </a:p>
            </c:rich>
          </c:tx>
          <c:overlay val="0"/>
        </c:title>
        <c:numFmt formatCode="General" sourceLinked="0"/>
        <c:majorTickMark val="none"/>
        <c:minorTickMark val="none"/>
        <c:tickLblPos val="low"/>
        <c:spPr>
          <a:ln w="9360">
            <a:solidFill>
              <a:srgbClr val="D9D9D9"/>
            </a:solidFill>
            <a:round/>
          </a:ln>
        </c:spPr>
        <c:txPr>
          <a:bodyPr/>
          <a:lstStyle/>
          <a:p>
            <a:pPr>
              <a:defRPr sz="900" b="0" strike="noStrike" spc="-1">
                <a:solidFill>
                  <a:srgbClr val="595959"/>
                </a:solidFill>
                <a:latin typeface="Calibri"/>
              </a:defRPr>
            </a:pPr>
            <a:endParaRPr lang="en-US"/>
          </a:p>
        </c:txPr>
        <c:crossAx val="48444814"/>
        <c:crosses val="autoZero"/>
        <c:auto val="1"/>
        <c:lblAlgn val="ctr"/>
        <c:lblOffset val="100"/>
        <c:noMultiLvlLbl val="0"/>
      </c:catAx>
      <c:valAx>
        <c:axId val="48444814"/>
        <c:scaling>
          <c:orientation val="minMax"/>
        </c:scaling>
        <c:delete val="0"/>
        <c:axPos val="l"/>
        <c:majorGridlines>
          <c:spPr>
            <a:ln w="9360">
              <a:solidFill>
                <a:srgbClr val="D9D9D9"/>
              </a:solidFill>
              <a:round/>
            </a:ln>
          </c:spPr>
        </c:majorGridlines>
        <c:title>
          <c:tx>
            <c:rich>
              <a:bodyPr rot="0" vert="horz"/>
              <a:lstStyle/>
              <a:p>
                <a:pPr>
                  <a:defRPr/>
                </a:pPr>
                <a:r>
                  <a:rPr lang="en-GB"/>
                  <a:t>S</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2910139"/>
        <c:crosses val="min"/>
        <c:crossBetween val="midCat"/>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0"/>
    <c:dispBlanksAs val="zero"/>
    <c:showDLblsOverMax val="1"/>
  </c:chart>
  <c:spPr>
    <a:solidFill>
      <a:srgbClr val="FFFFFF"/>
    </a:solidFill>
    <a:ln w="9360">
      <a:solidFill>
        <a:srgbClr val="D9D9D9"/>
      </a:solidFill>
      <a:round/>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400" b="0" strike="noStrike" spc="-1">
                <a:solidFill>
                  <a:srgbClr val="595959"/>
                </a:solidFill>
                <a:latin typeface="Calibri"/>
              </a:defRPr>
            </a:pPr>
            <a:r>
              <a:rPr lang="en-GB" sz="1400" b="0" strike="noStrike" spc="-1">
                <a:solidFill>
                  <a:srgbClr val="595959"/>
                </a:solidFill>
                <a:latin typeface="Calibri"/>
              </a:rPr>
              <a:t>Total Memory Usage</a:t>
            </a:r>
          </a:p>
        </c:rich>
      </c:tx>
      <c:overlay val="0"/>
      <c:spPr>
        <a:noFill/>
        <a:ln w="0">
          <a:noFill/>
        </a:ln>
      </c:spPr>
    </c:title>
    <c:autoTitleDeleted val="0"/>
    <c:plotArea>
      <c:layout/>
      <c:lineChart>
        <c:grouping val="standard"/>
        <c:varyColors val="0"/>
        <c:ser>
          <c:idx val="0"/>
          <c:order val="0"/>
          <c:tx>
            <c:strRef>
              <c:f>Knapsack!$O$42</c:f>
              <c:strCache>
                <c:ptCount val="1"/>
                <c:pt idx="0">
                  <c:v>Recursive</c:v>
                </c:pt>
              </c:strCache>
            </c:strRef>
          </c:tx>
          <c:spPr>
            <a:ln w="28440" cap="rnd">
              <a:solidFill>
                <a:srgbClr val="ED7D31"/>
              </a:solidFill>
              <a:round/>
            </a:ln>
          </c:spPr>
          <c:marker>
            <c:symbol val="circle"/>
            <c:size val="5"/>
            <c:spPr>
              <a:solidFill>
                <a:srgbClr val="ED7D31"/>
              </a:solidFill>
              <a:ln>
                <a:solidFill>
                  <a:schemeClr val="accent2"/>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Knapsack!$P$43:$P$50</c:f>
              <c:numCache>
                <c:formatCode>General</c:formatCode>
                <c:ptCount val="8"/>
                <c:pt idx="0">
                  <c:v>15000</c:v>
                </c:pt>
                <c:pt idx="1">
                  <c:v>30000</c:v>
                </c:pt>
                <c:pt idx="2">
                  <c:v>45000</c:v>
                </c:pt>
                <c:pt idx="3">
                  <c:v>60000</c:v>
                </c:pt>
                <c:pt idx="4">
                  <c:v>75000</c:v>
                </c:pt>
                <c:pt idx="5">
                  <c:v>90000</c:v>
                </c:pt>
                <c:pt idx="6">
                  <c:v>105000</c:v>
                </c:pt>
                <c:pt idx="7">
                  <c:v>120000</c:v>
                </c:pt>
              </c:numCache>
            </c:numRef>
          </c:cat>
          <c:val>
            <c:numRef>
              <c:f>Knapsack!$T$43:$T$50</c:f>
              <c:numCache>
                <c:formatCode>General</c:formatCode>
                <c:ptCount val="8"/>
                <c:pt idx="0">
                  <c:v>0.16995671391487122</c:v>
                </c:pt>
                <c:pt idx="1">
                  <c:v>0.67511725425720215</c:v>
                </c:pt>
                <c:pt idx="2">
                  <c:v>1.5155488252639771</c:v>
                </c:pt>
                <c:pt idx="3">
                  <c:v>2.6912410631775856</c:v>
                </c:pt>
                <c:pt idx="4">
                  <c:v>4.2022155374288559</c:v>
                </c:pt>
                <c:pt idx="5">
                  <c:v>6.0484224706888199</c:v>
                </c:pt>
                <c:pt idx="6">
                  <c:v>8.2299249321222305</c:v>
                </c:pt>
                <c:pt idx="7">
                  <c:v>10.746863469481468</c:v>
                </c:pt>
              </c:numCache>
            </c:numRef>
          </c:val>
          <c:smooth val="0"/>
          <c:extLst>
            <c:ext xmlns:c16="http://schemas.microsoft.com/office/drawing/2014/chart" uri="{C3380CC4-5D6E-409C-BE32-E72D297353CC}">
              <c16:uniqueId val="{00000000-37D2-490E-9CC9-2F77ED53F64F}"/>
            </c:ext>
          </c:extLst>
        </c:ser>
        <c:ser>
          <c:idx val="1"/>
          <c:order val="1"/>
          <c:tx>
            <c:strRef>
              <c:f>Knapsack!$O$29</c:f>
              <c:strCache>
                <c:ptCount val="1"/>
                <c:pt idx="0">
                  <c:v>Iterative</c:v>
                </c:pt>
              </c:strCache>
            </c:strRef>
          </c:tx>
          <c:spPr>
            <a:ln w="28440" cap="rnd">
              <a:solidFill>
                <a:srgbClr val="4472C4"/>
              </a:solidFill>
              <a:round/>
            </a:ln>
          </c:spPr>
          <c:marker>
            <c:symbol val="circle"/>
            <c:size val="5"/>
            <c:spPr>
              <a:solidFill>
                <a:srgbClr val="4472C4"/>
              </a:solidFill>
              <a:ln>
                <a:solidFill>
                  <a:schemeClr val="accent1"/>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Knapsack!$P$43:$P$50</c:f>
              <c:numCache>
                <c:formatCode>General</c:formatCode>
                <c:ptCount val="8"/>
                <c:pt idx="0">
                  <c:v>15000</c:v>
                </c:pt>
                <c:pt idx="1">
                  <c:v>30000</c:v>
                </c:pt>
                <c:pt idx="2">
                  <c:v>45000</c:v>
                </c:pt>
                <c:pt idx="3">
                  <c:v>60000</c:v>
                </c:pt>
                <c:pt idx="4">
                  <c:v>75000</c:v>
                </c:pt>
                <c:pt idx="5">
                  <c:v>90000</c:v>
                </c:pt>
                <c:pt idx="6">
                  <c:v>105000</c:v>
                </c:pt>
                <c:pt idx="7">
                  <c:v>120000</c:v>
                </c:pt>
              </c:numCache>
            </c:numRef>
          </c:cat>
          <c:val>
            <c:numRef>
              <c:f>Knapsack!$T$30:$T$37</c:f>
              <c:numCache>
                <c:formatCode>General</c:formatCode>
                <c:ptCount val="8"/>
                <c:pt idx="0">
                  <c:v>0.16861579567193985</c:v>
                </c:pt>
                <c:pt idx="1">
                  <c:v>0.67243523150682449</c:v>
                </c:pt>
                <c:pt idx="2">
                  <c:v>1.5115307942032814</c:v>
                </c:pt>
                <c:pt idx="3">
                  <c:v>2.6859024837613106</c:v>
                </c:pt>
                <c:pt idx="4">
                  <c:v>4.195550300180912</c:v>
                </c:pt>
                <c:pt idx="5">
                  <c:v>6.0404742434620857</c:v>
                </c:pt>
                <c:pt idx="6">
                  <c:v>8.2206743136048317</c:v>
                </c:pt>
                <c:pt idx="7">
                  <c:v>10.73615051060915</c:v>
                </c:pt>
              </c:numCache>
            </c:numRef>
          </c:val>
          <c:smooth val="0"/>
          <c:extLst>
            <c:ext xmlns:c16="http://schemas.microsoft.com/office/drawing/2014/chart" uri="{C3380CC4-5D6E-409C-BE32-E72D297353CC}">
              <c16:uniqueId val="{00000001-37D2-490E-9CC9-2F77ED53F64F}"/>
            </c:ext>
          </c:extLst>
        </c:ser>
        <c:dLbls>
          <c:showLegendKey val="0"/>
          <c:showVal val="0"/>
          <c:showCatName val="0"/>
          <c:showSerName val="0"/>
          <c:showPercent val="0"/>
          <c:showBubbleSize val="0"/>
        </c:dLbls>
        <c:hiLowLines>
          <c:spPr>
            <a:ln w="0">
              <a:noFill/>
            </a:ln>
          </c:spPr>
        </c:hiLowLines>
        <c:marker val="1"/>
        <c:smooth val="0"/>
        <c:axId val="94442417"/>
        <c:axId val="78768308"/>
      </c:lineChart>
      <c:lineChart>
        <c:grouping val="standard"/>
        <c:varyColors val="0"/>
        <c:ser>
          <c:idx val="2"/>
          <c:order val="2"/>
          <c:spPr>
            <a:ln>
              <a:solidFill>
                <a:srgbClr val="D9D9D9">
                  <a:alpha val="0"/>
                </a:srgbClr>
              </a:solidFill>
            </a:ln>
          </c:spPr>
          <c:marker>
            <c:spPr>
              <a:noFill/>
              <a:ln>
                <a:noFill/>
              </a:ln>
            </c:spPr>
          </c:marker>
          <c:val>
            <c:numRef>
              <c:f>Knapsack!$U$43:$U$50</c:f>
              <c:numCache>
                <c:formatCode>0.00</c:formatCode>
                <c:ptCount val="8"/>
                <c:pt idx="0">
                  <c:v>1.1000000000000001</c:v>
                </c:pt>
                <c:pt idx="1">
                  <c:v>4.5</c:v>
                </c:pt>
                <c:pt idx="2">
                  <c:v>10.1</c:v>
                </c:pt>
                <c:pt idx="3">
                  <c:v>17.899999999999999</c:v>
                </c:pt>
                <c:pt idx="4">
                  <c:v>27.899999999999995</c:v>
                </c:pt>
                <c:pt idx="5">
                  <c:v>40.1</c:v>
                </c:pt>
                <c:pt idx="6">
                  <c:v>54.6</c:v>
                </c:pt>
                <c:pt idx="7">
                  <c:v>71.2</c:v>
                </c:pt>
              </c:numCache>
            </c:numRef>
          </c:val>
          <c:smooth val="0"/>
          <c:extLst>
            <c:ext xmlns:c16="http://schemas.microsoft.com/office/drawing/2014/chart" uri="{C3380CC4-5D6E-409C-BE32-E72D297353CC}">
              <c16:uniqueId val="{00000002-37D2-490E-9CC9-2F77ED53F64F}"/>
            </c:ext>
          </c:extLst>
        </c:ser>
        <c:dLbls>
          <c:showLegendKey val="0"/>
          <c:showVal val="0"/>
          <c:showCatName val="0"/>
          <c:showSerName val="0"/>
          <c:showPercent val="0"/>
          <c:showBubbleSize val="0"/>
        </c:dLbls>
        <c:marker val="1"/>
        <c:smooth val="0"/>
        <c:axId val="350567647"/>
        <c:axId val="412689423"/>
      </c:lineChart>
      <c:catAx>
        <c:axId val="94442417"/>
        <c:scaling>
          <c:orientation val="minMax"/>
        </c:scaling>
        <c:delete val="0"/>
        <c:axPos val="b"/>
        <c:title>
          <c:tx>
            <c:rich>
              <a:bodyPr/>
              <a:lstStyle/>
              <a:p>
                <a:pPr>
                  <a:defRPr/>
                </a:pPr>
                <a:r>
                  <a:rPr lang="en-GB"/>
                  <a:t>Problem Size</a:t>
                </a:r>
              </a:p>
            </c:rich>
          </c:tx>
          <c:overlay val="0"/>
        </c:title>
        <c:numFmt formatCode="General" sourceLinked="0"/>
        <c:majorTickMark val="none"/>
        <c:minorTickMark val="none"/>
        <c:tickLblPos val="nextTo"/>
        <c:spPr>
          <a:ln w="9360">
            <a:solidFill>
              <a:srgbClr val="D9D9D9"/>
            </a:solidFill>
            <a:round/>
          </a:ln>
        </c:spPr>
        <c:txPr>
          <a:bodyPr/>
          <a:lstStyle/>
          <a:p>
            <a:pPr>
              <a:defRPr sz="900" b="0" strike="noStrike" spc="-1">
                <a:solidFill>
                  <a:srgbClr val="595959"/>
                </a:solidFill>
                <a:latin typeface="Calibri"/>
              </a:defRPr>
            </a:pPr>
            <a:endParaRPr lang="en-US"/>
          </a:p>
        </c:txPr>
        <c:crossAx val="78768308"/>
        <c:crosses val="autoZero"/>
        <c:auto val="1"/>
        <c:lblAlgn val="ctr"/>
        <c:lblOffset val="100"/>
        <c:noMultiLvlLbl val="0"/>
      </c:catAx>
      <c:valAx>
        <c:axId val="78768308"/>
        <c:scaling>
          <c:orientation val="minMax"/>
        </c:scaling>
        <c:delete val="0"/>
        <c:axPos val="l"/>
        <c:majorGridlines>
          <c:spPr>
            <a:ln w="9360">
              <a:solidFill>
                <a:srgbClr val="D9D9D9"/>
              </a:solidFill>
              <a:round/>
            </a:ln>
          </c:spPr>
        </c:majorGridlines>
        <c:title>
          <c:tx>
            <c:rich>
              <a:bodyPr rot="0" vert="horz"/>
              <a:lstStyle/>
              <a:p>
                <a:pPr>
                  <a:defRPr/>
                </a:pPr>
                <a:r>
                  <a:rPr lang="en-GB"/>
                  <a:t>GB</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94442417"/>
        <c:crosses val="autoZero"/>
        <c:crossBetween val="between"/>
      </c:valAx>
      <c:valAx>
        <c:axId val="412689423"/>
        <c:scaling>
          <c:orientation val="minMax"/>
        </c:scaling>
        <c:delete val="0"/>
        <c:axPos val="r"/>
        <c:title>
          <c:tx>
            <c:rich>
              <a:bodyPr rot="0" vert="horz"/>
              <a:lstStyle/>
              <a:p>
                <a:pPr>
                  <a:defRPr/>
                </a:pPr>
                <a:r>
                  <a:rPr lang="en-GB"/>
                  <a:t>%</a:t>
                </a:r>
              </a:p>
            </c:rich>
          </c:tx>
          <c:overlay val="0"/>
        </c:title>
        <c:numFmt formatCode="0.00" sourceLinked="1"/>
        <c:majorTickMark val="out"/>
        <c:minorTickMark val="none"/>
        <c:tickLblPos val="nextTo"/>
        <c:crossAx val="350567647"/>
        <c:crosses val="max"/>
        <c:crossBetween val="between"/>
      </c:valAx>
      <c:catAx>
        <c:axId val="350567647"/>
        <c:scaling>
          <c:orientation val="minMax"/>
        </c:scaling>
        <c:delete val="1"/>
        <c:axPos val="b"/>
        <c:majorTickMark val="out"/>
        <c:minorTickMark val="none"/>
        <c:tickLblPos val="nextTo"/>
        <c:crossAx val="412689423"/>
        <c:crosses val="autoZero"/>
        <c:auto val="1"/>
        <c:lblAlgn val="ctr"/>
        <c:lblOffset val="100"/>
        <c:noMultiLvlLbl val="0"/>
      </c:catAx>
      <c:spPr>
        <a:noFill/>
        <a:ln w="0">
          <a:noFill/>
        </a:ln>
      </c:spPr>
    </c:plotArea>
    <c:legend>
      <c:legendPos val="b"/>
      <c:legendEntry>
        <c:idx val="2"/>
        <c:delete val="1"/>
      </c:legendEntry>
      <c:overlay val="0"/>
      <c:spPr>
        <a:noFill/>
        <a:ln w="0">
          <a:noFill/>
        </a:ln>
      </c:spPr>
      <c:txPr>
        <a:bodyPr/>
        <a:lstStyle/>
        <a:p>
          <a:pPr>
            <a:defRPr sz="900" b="0" strike="noStrike" spc="-1">
              <a:solidFill>
                <a:srgbClr val="595959"/>
              </a:solidFill>
              <a:latin typeface="Calibri"/>
            </a:defRPr>
          </a:pPr>
          <a:endParaRPr lang="en-US"/>
        </a:p>
      </c:txPr>
    </c:legend>
    <c:plotVisOnly val="1"/>
    <c:dispBlanksAs val="zero"/>
    <c:showDLblsOverMax val="1"/>
  </c:chart>
  <c:spPr>
    <a:solidFill>
      <a:srgbClr val="FFFFFF"/>
    </a:solidFill>
    <a:ln w="9360">
      <a:solidFill>
        <a:srgbClr val="D9D9D9"/>
      </a:solidFill>
      <a:round/>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400" b="0" strike="noStrike" spc="-1">
                <a:solidFill>
                  <a:srgbClr val="595959"/>
                </a:solidFill>
                <a:latin typeface="Calibri"/>
              </a:defRPr>
            </a:pPr>
            <a:r>
              <a:rPr lang="en-GB" sz="1400" b="0" strike="noStrike" spc="-1">
                <a:solidFill>
                  <a:srgbClr val="595959"/>
                </a:solidFill>
                <a:latin typeface="Calibri"/>
              </a:rPr>
              <a:t>Memory Usage</a:t>
            </a:r>
          </a:p>
        </c:rich>
      </c:tx>
      <c:overlay val="0"/>
      <c:spPr>
        <a:noFill/>
        <a:ln w="0">
          <a:noFill/>
        </a:ln>
      </c:spPr>
    </c:title>
    <c:autoTitleDeleted val="0"/>
    <c:plotArea>
      <c:layout/>
      <c:lineChart>
        <c:grouping val="standard"/>
        <c:varyColors val="0"/>
        <c:ser>
          <c:idx val="0"/>
          <c:order val="0"/>
          <c:tx>
            <c:v>Iterative</c:v>
          </c:tx>
          <c:spPr>
            <a:ln w="19080">
              <a:solidFill>
                <a:srgbClr val="4472C4"/>
              </a:solidFill>
              <a:round/>
            </a:ln>
          </c:spPr>
          <c:marker>
            <c:symbol val="diamond"/>
            <c:size val="5"/>
            <c:spPr>
              <a:solidFill>
                <a:srgbClr val="4472C4"/>
              </a:solidFill>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Dijkstra!$P$30:$P$37</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Dijkstra!$T$30:$T$37</c:f>
              <c:numCache>
                <c:formatCode>General</c:formatCode>
                <c:ptCount val="8"/>
                <c:pt idx="0">
                  <c:v>0.2097872868180275</c:v>
                </c:pt>
                <c:pt idx="1">
                  <c:v>0.83859766274690628</c:v>
                </c:pt>
                <c:pt idx="2">
                  <c:v>1.8865031972527504</c:v>
                </c:pt>
                <c:pt idx="3">
                  <c:v>3.3535038903355598</c:v>
                </c:pt>
                <c:pt idx="4">
                  <c:v>5.2395997419953346</c:v>
                </c:pt>
                <c:pt idx="5">
                  <c:v>7.5447907522320747</c:v>
                </c:pt>
                <c:pt idx="6">
                  <c:v>10.26907692104578</c:v>
                </c:pt>
                <c:pt idx="7">
                  <c:v>13.412458248436451</c:v>
                </c:pt>
              </c:numCache>
            </c:numRef>
          </c:val>
          <c:smooth val="0"/>
          <c:extLst>
            <c:ext xmlns:c16="http://schemas.microsoft.com/office/drawing/2014/chart" uri="{C3380CC4-5D6E-409C-BE32-E72D297353CC}">
              <c16:uniqueId val="{00000000-2845-4D35-8B40-CF69E95FDB43}"/>
            </c:ext>
          </c:extLst>
        </c:ser>
        <c:ser>
          <c:idx val="1"/>
          <c:order val="1"/>
          <c:tx>
            <c:v>Recursive</c:v>
          </c:tx>
          <c:spPr>
            <a:ln w="19080">
              <a:solidFill>
                <a:srgbClr val="ED7D31"/>
              </a:solidFill>
              <a:round/>
            </a:ln>
          </c:spPr>
          <c:marker>
            <c:symbol val="diamond"/>
            <c:size val="5"/>
            <c:spPr>
              <a:solidFill>
                <a:srgbClr val="ED7D31"/>
              </a:solidFill>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Dijkstra!$P$30:$P$37</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Dijkstra!$T$44:$T$51</c:f>
              <c:numCache>
                <c:formatCode>General</c:formatCode>
                <c:ptCount val="8"/>
                <c:pt idx="0">
                  <c:v>0.21045735478401184</c:v>
                </c:pt>
                <c:pt idx="1">
                  <c:v>0.83995277434587479</c:v>
                </c:pt>
                <c:pt idx="2">
                  <c:v>1.888524055480957</c:v>
                </c:pt>
                <c:pt idx="3">
                  <c:v>3.3561975359916687</c:v>
                </c:pt>
                <c:pt idx="4">
                  <c:v>5.2429546564817429</c:v>
                </c:pt>
                <c:pt idx="5">
                  <c:v>7.5487996935844421</c:v>
                </c:pt>
                <c:pt idx="6">
                  <c:v>10.273758932948112</c:v>
                </c:pt>
                <c:pt idx="7">
                  <c:v>13.417858824133873</c:v>
                </c:pt>
              </c:numCache>
            </c:numRef>
          </c:val>
          <c:smooth val="0"/>
          <c:extLst>
            <c:ext xmlns:c16="http://schemas.microsoft.com/office/drawing/2014/chart" uri="{C3380CC4-5D6E-409C-BE32-E72D297353CC}">
              <c16:uniqueId val="{00000001-2845-4D35-8B40-CF69E95FDB43}"/>
            </c:ext>
          </c:extLst>
        </c:ser>
        <c:dLbls>
          <c:showLegendKey val="0"/>
          <c:showVal val="0"/>
          <c:showCatName val="0"/>
          <c:showSerName val="0"/>
          <c:showPercent val="0"/>
          <c:showBubbleSize val="0"/>
        </c:dLbls>
        <c:hiLowLines>
          <c:spPr>
            <a:ln w="0">
              <a:noFill/>
            </a:ln>
          </c:spPr>
        </c:hiLowLines>
        <c:marker val="1"/>
        <c:smooth val="0"/>
        <c:axId val="53606139"/>
        <c:axId val="65884381"/>
      </c:lineChart>
      <c:lineChart>
        <c:grouping val="standard"/>
        <c:varyColors val="0"/>
        <c:ser>
          <c:idx val="2"/>
          <c:order val="2"/>
          <c:spPr>
            <a:ln w="28440" cap="rnd">
              <a:solidFill>
                <a:srgbClr val="4472C4">
                  <a:alpha val="0"/>
                </a:srgbClr>
              </a:solidFill>
              <a:round/>
            </a:ln>
          </c:spPr>
          <c:marker>
            <c:symbol val="none"/>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Dijkstra!$P$30:$P$37</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Dijkstra!$U$30:$U$37</c:f>
              <c:numCache>
                <c:formatCode>General</c:formatCode>
                <c:ptCount val="8"/>
                <c:pt idx="0">
                  <c:v>1.3999999999999997</c:v>
                </c:pt>
                <c:pt idx="1">
                  <c:v>5.5999999999999988</c:v>
                </c:pt>
                <c:pt idx="2">
                  <c:v>12.5</c:v>
                </c:pt>
                <c:pt idx="3">
                  <c:v>22.2</c:v>
                </c:pt>
                <c:pt idx="4">
                  <c:v>35.1</c:v>
                </c:pt>
                <c:pt idx="5">
                  <c:v>50.1</c:v>
                </c:pt>
                <c:pt idx="6">
                  <c:v>69</c:v>
                </c:pt>
                <c:pt idx="7">
                  <c:v>89.5</c:v>
                </c:pt>
              </c:numCache>
            </c:numRef>
          </c:val>
          <c:smooth val="0"/>
          <c:extLst>
            <c:ext xmlns:c16="http://schemas.microsoft.com/office/drawing/2014/chart" uri="{C3380CC4-5D6E-409C-BE32-E72D297353CC}">
              <c16:uniqueId val="{00000002-2845-4D35-8B40-CF69E95FDB43}"/>
            </c:ext>
          </c:extLst>
        </c:ser>
        <c:ser>
          <c:idx val="3"/>
          <c:order val="3"/>
          <c:spPr>
            <a:ln w="28440">
              <a:noFill/>
            </a:ln>
          </c:spPr>
          <c:marker>
            <c:symbol val="none"/>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Dijkstra!$P$30:$P$37</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Dijkstra!$U$44:$U$51</c:f>
              <c:numCache>
                <c:formatCode>General</c:formatCode>
                <c:ptCount val="8"/>
                <c:pt idx="0">
                  <c:v>1.3999999999999997</c:v>
                </c:pt>
                <c:pt idx="1">
                  <c:v>5.5999999999999988</c:v>
                </c:pt>
                <c:pt idx="2">
                  <c:v>12.5</c:v>
                </c:pt>
                <c:pt idx="3">
                  <c:v>22.2</c:v>
                </c:pt>
                <c:pt idx="4">
                  <c:v>35.1</c:v>
                </c:pt>
                <c:pt idx="5">
                  <c:v>50.1</c:v>
                </c:pt>
                <c:pt idx="6">
                  <c:v>69</c:v>
                </c:pt>
                <c:pt idx="7">
                  <c:v>89.5</c:v>
                </c:pt>
              </c:numCache>
            </c:numRef>
          </c:val>
          <c:smooth val="0"/>
          <c:extLst>
            <c:ext xmlns:c16="http://schemas.microsoft.com/office/drawing/2014/chart" uri="{C3380CC4-5D6E-409C-BE32-E72D297353CC}">
              <c16:uniqueId val="{00000003-2845-4D35-8B40-CF69E95FDB43}"/>
            </c:ext>
          </c:extLst>
        </c:ser>
        <c:dLbls>
          <c:showLegendKey val="0"/>
          <c:showVal val="0"/>
          <c:showCatName val="0"/>
          <c:showSerName val="0"/>
          <c:showPercent val="0"/>
          <c:showBubbleSize val="0"/>
        </c:dLbls>
        <c:hiLowLines>
          <c:spPr>
            <a:ln w="0">
              <a:noFill/>
            </a:ln>
          </c:spPr>
        </c:hiLowLines>
        <c:marker val="1"/>
        <c:smooth val="0"/>
        <c:axId val="15114636"/>
        <c:axId val="69659092"/>
      </c:lineChart>
      <c:catAx>
        <c:axId val="53606139"/>
        <c:scaling>
          <c:orientation val="minMax"/>
        </c:scaling>
        <c:delete val="0"/>
        <c:axPos val="b"/>
        <c:title>
          <c:tx>
            <c:rich>
              <a:bodyPr/>
              <a:lstStyle/>
              <a:p>
                <a:pPr>
                  <a:defRPr/>
                </a:pPr>
                <a:r>
                  <a:rPr lang="en-GB"/>
                  <a:t>Problem Size</a:t>
                </a:r>
              </a:p>
            </c:rich>
          </c:tx>
          <c:overlay val="0"/>
        </c:title>
        <c:numFmt formatCode="General" sourceLinked="0"/>
        <c:majorTickMark val="none"/>
        <c:minorTickMark val="none"/>
        <c:tickLblPos val="nextTo"/>
        <c:spPr>
          <a:ln w="9360">
            <a:solidFill>
              <a:srgbClr val="D9D9D9"/>
            </a:solidFill>
            <a:round/>
          </a:ln>
        </c:spPr>
        <c:txPr>
          <a:bodyPr/>
          <a:lstStyle/>
          <a:p>
            <a:pPr>
              <a:defRPr sz="900" b="0" strike="noStrike" spc="-1">
                <a:solidFill>
                  <a:srgbClr val="595959"/>
                </a:solidFill>
                <a:latin typeface="Calibri"/>
              </a:defRPr>
            </a:pPr>
            <a:endParaRPr lang="en-US"/>
          </a:p>
        </c:txPr>
        <c:crossAx val="65884381"/>
        <c:crosses val="autoZero"/>
        <c:auto val="1"/>
        <c:lblAlgn val="ctr"/>
        <c:lblOffset val="100"/>
        <c:noMultiLvlLbl val="0"/>
      </c:catAx>
      <c:valAx>
        <c:axId val="65884381"/>
        <c:scaling>
          <c:orientation val="minMax"/>
        </c:scaling>
        <c:delete val="0"/>
        <c:axPos val="l"/>
        <c:majorGridlines>
          <c:spPr>
            <a:ln w="9360">
              <a:solidFill>
                <a:srgbClr val="D9D9D9"/>
              </a:solidFill>
              <a:round/>
            </a:ln>
          </c:spPr>
        </c:majorGridlines>
        <c:title>
          <c:tx>
            <c:rich>
              <a:bodyPr rot="0"/>
              <a:lstStyle/>
              <a:p>
                <a:pPr>
                  <a:defRPr lang="en-GB" sz="1000" b="1" strike="noStrike" spc="-1">
                    <a:solidFill>
                      <a:srgbClr val="000000"/>
                    </a:solidFill>
                    <a:latin typeface="Calibri"/>
                  </a:defRPr>
                </a:pPr>
                <a:r>
                  <a:rPr lang="en-GB" sz="1000" b="1" strike="noStrike" spc="-1">
                    <a:solidFill>
                      <a:srgbClr val="000000"/>
                    </a:solidFill>
                    <a:latin typeface="Calibri"/>
                  </a:rPr>
                  <a:t>GB</a:t>
                </a:r>
              </a:p>
            </c:rich>
          </c:tx>
          <c:overlay val="0"/>
          <c:spPr>
            <a:noFill/>
            <a:ln w="0">
              <a:noFill/>
            </a:ln>
          </c:spPr>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53606139"/>
        <c:crosses val="autoZero"/>
        <c:crossBetween val="between"/>
      </c:valAx>
      <c:catAx>
        <c:axId val="15114636"/>
        <c:scaling>
          <c:orientation val="minMax"/>
        </c:scaling>
        <c:delete val="1"/>
        <c:axPos val="b"/>
        <c:numFmt formatCode="General" sourceLinked="1"/>
        <c:majorTickMark val="out"/>
        <c:minorTickMark val="none"/>
        <c:tickLblPos val="nextTo"/>
        <c:crossAx val="69659092"/>
        <c:crosses val="autoZero"/>
        <c:auto val="1"/>
        <c:lblAlgn val="ctr"/>
        <c:lblOffset val="100"/>
        <c:noMultiLvlLbl val="0"/>
      </c:catAx>
      <c:valAx>
        <c:axId val="69659092"/>
        <c:scaling>
          <c:orientation val="minMax"/>
        </c:scaling>
        <c:delete val="0"/>
        <c:axPos val="r"/>
        <c:title>
          <c:tx>
            <c:rich>
              <a:bodyPr rot="0"/>
              <a:lstStyle/>
              <a:p>
                <a:pPr>
                  <a:defRPr lang="en-GB" sz="1000" b="1" strike="noStrike" spc="-1">
                    <a:solidFill>
                      <a:srgbClr val="000000"/>
                    </a:solidFill>
                    <a:latin typeface="Calibri"/>
                  </a:defRPr>
                </a:pPr>
                <a:r>
                  <a:rPr lang="en-GB" sz="1000" b="1" strike="noStrike" spc="-1">
                    <a:solidFill>
                      <a:srgbClr val="000000"/>
                    </a:solidFill>
                    <a:latin typeface="Calibri"/>
                  </a:rPr>
                  <a:t>%</a:t>
                </a:r>
              </a:p>
            </c:rich>
          </c:tx>
          <c:overlay val="0"/>
          <c:spPr>
            <a:noFill/>
            <a:ln w="0">
              <a:noFill/>
            </a:ln>
          </c:spPr>
        </c:title>
        <c:numFmt formatCode="General" sourceLinked="0"/>
        <c:majorTickMark val="out"/>
        <c:minorTickMark val="none"/>
        <c:tickLblPos val="nextTo"/>
        <c:spPr>
          <a:ln w="6480">
            <a:solidFill>
              <a:srgbClr val="8B8B8B"/>
            </a:solidFill>
            <a:round/>
          </a:ln>
        </c:spPr>
        <c:txPr>
          <a:bodyPr/>
          <a:lstStyle/>
          <a:p>
            <a:pPr>
              <a:defRPr sz="1000" b="0" strike="noStrike" spc="-1">
                <a:solidFill>
                  <a:srgbClr val="000000"/>
                </a:solidFill>
                <a:latin typeface="Calibri"/>
              </a:defRPr>
            </a:pPr>
            <a:endParaRPr lang="en-US"/>
          </a:p>
        </c:txPr>
        <c:crossAx val="15114636"/>
        <c:crosses val="max"/>
        <c:crossBetween val="between"/>
      </c:valAx>
      <c:spPr>
        <a:noFill/>
        <a:ln w="0">
          <a:noFill/>
        </a:ln>
      </c:spPr>
    </c:plotArea>
    <c:legend>
      <c:legendPos val="b"/>
      <c:legendEntry>
        <c:idx val="2"/>
        <c:delete val="1"/>
      </c:legendEntry>
      <c:legendEntry>
        <c:idx val="3"/>
        <c:delete val="1"/>
      </c:legendEntry>
      <c:overlay val="0"/>
      <c:spPr>
        <a:noFill/>
        <a:ln w="0">
          <a:noFill/>
        </a:ln>
      </c:spPr>
      <c:txPr>
        <a:bodyPr/>
        <a:lstStyle/>
        <a:p>
          <a:pPr>
            <a:defRPr sz="900" b="0" strike="noStrike" spc="-1">
              <a:solidFill>
                <a:srgbClr val="595959"/>
              </a:solidFill>
              <a:latin typeface="Calibri"/>
            </a:defRPr>
          </a:pPr>
          <a:endParaRPr lang="en-US"/>
        </a:p>
      </c:txPr>
    </c:legend>
    <c:plotVisOnly val="1"/>
    <c:dispBlanksAs val="gap"/>
    <c:showDLblsOverMax val="1"/>
  </c:chart>
  <c:spPr>
    <a:solidFill>
      <a:srgbClr val="FFFFFF"/>
    </a:solidFill>
    <a:ln w="9360">
      <a:solidFill>
        <a:srgbClr val="D9D9D9"/>
      </a:solidFill>
      <a:round/>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399" b="0" strike="noStrike" spc="-1">
                <a:solidFill>
                  <a:srgbClr val="595959"/>
                </a:solidFill>
                <a:latin typeface="Calibri"/>
              </a:defRPr>
            </a:pPr>
            <a:r>
              <a:rPr lang="en-GB" sz="1399" b="0" strike="noStrike" spc="-1">
                <a:solidFill>
                  <a:srgbClr val="595959"/>
                </a:solidFill>
                <a:latin typeface="Calibri"/>
              </a:rPr>
              <a:t>Time</a:t>
            </a:r>
          </a:p>
        </c:rich>
      </c:tx>
      <c:overlay val="0"/>
      <c:spPr>
        <a:noFill/>
        <a:ln w="0">
          <a:noFill/>
        </a:ln>
      </c:spPr>
    </c:title>
    <c:autoTitleDeleted val="0"/>
    <c:plotArea>
      <c:layout/>
      <c:lineChart>
        <c:grouping val="standard"/>
        <c:varyColors val="0"/>
        <c:ser>
          <c:idx val="0"/>
          <c:order val="0"/>
          <c:tx>
            <c:strRef>
              <c:f>Dijkstra!$A$2</c:f>
              <c:strCache>
                <c:ptCount val="1"/>
                <c:pt idx="0">
                  <c:v>Iterative</c:v>
                </c:pt>
              </c:strCache>
            </c:strRef>
          </c:tx>
          <c:spPr>
            <a:ln w="28440">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Dijkstra!$B$16:$B$23</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Dijkstra!$Q$3:$Q$10</c:f>
              <c:numCache>
                <c:formatCode>General</c:formatCode>
                <c:ptCount val="8"/>
                <c:pt idx="0">
                  <c:v>0.12544</c:v>
                </c:pt>
                <c:pt idx="1">
                  <c:v>0.59030999999999989</c:v>
                </c:pt>
                <c:pt idx="2">
                  <c:v>1.37033</c:v>
                </c:pt>
                <c:pt idx="3">
                  <c:v>2.47871</c:v>
                </c:pt>
                <c:pt idx="4">
                  <c:v>3.903999999999999</c:v>
                </c:pt>
                <c:pt idx="5">
                  <c:v>5.6096400000000006</c:v>
                </c:pt>
                <c:pt idx="6">
                  <c:v>7.6525500000000006</c:v>
                </c:pt>
                <c:pt idx="7">
                  <c:v>10.027339999999999</c:v>
                </c:pt>
              </c:numCache>
            </c:numRef>
          </c:val>
          <c:smooth val="0"/>
          <c:extLst>
            <c:ext xmlns:c16="http://schemas.microsoft.com/office/drawing/2014/chart" uri="{C3380CC4-5D6E-409C-BE32-E72D297353CC}">
              <c16:uniqueId val="{00000000-C373-4E21-A5CE-03E58DD95D41}"/>
            </c:ext>
          </c:extLst>
        </c:ser>
        <c:ser>
          <c:idx val="1"/>
          <c:order val="1"/>
          <c:tx>
            <c:strRef>
              <c:f>Dijkstra!$A$15</c:f>
              <c:strCache>
                <c:ptCount val="1"/>
                <c:pt idx="0">
                  <c:v>Recursive</c:v>
                </c:pt>
              </c:strCache>
            </c:strRef>
          </c:tx>
          <c:spPr>
            <a:ln w="28440">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Dijkstra!$B$16:$B$23</c:f>
              <c:numCache>
                <c:formatCode>General</c:formatCode>
                <c:ptCount val="8"/>
                <c:pt idx="0">
                  <c:v>7500</c:v>
                </c:pt>
                <c:pt idx="1">
                  <c:v>15000</c:v>
                </c:pt>
                <c:pt idx="2">
                  <c:v>22500</c:v>
                </c:pt>
                <c:pt idx="3">
                  <c:v>30000</c:v>
                </c:pt>
                <c:pt idx="4">
                  <c:v>37500</c:v>
                </c:pt>
                <c:pt idx="5">
                  <c:v>45000</c:v>
                </c:pt>
                <c:pt idx="6">
                  <c:v>52500</c:v>
                </c:pt>
                <c:pt idx="7">
                  <c:v>60000</c:v>
                </c:pt>
              </c:numCache>
            </c:numRef>
          </c:cat>
          <c:val>
            <c:numRef>
              <c:f>Dijkstra!$Q$16:$Q$23</c:f>
              <c:numCache>
                <c:formatCode>General</c:formatCode>
                <c:ptCount val="8"/>
                <c:pt idx="0">
                  <c:v>0.1061</c:v>
                </c:pt>
                <c:pt idx="1">
                  <c:v>0.5233000000000001</c:v>
                </c:pt>
                <c:pt idx="2">
                  <c:v>1.2642999999999998</c:v>
                </c:pt>
                <c:pt idx="3">
                  <c:v>2.3295000000000003</c:v>
                </c:pt>
                <c:pt idx="4">
                  <c:v>3.6409999999999996</c:v>
                </c:pt>
                <c:pt idx="5">
                  <c:v>5.2669000000000006</c:v>
                </c:pt>
                <c:pt idx="6">
                  <c:v>7.2273000000000014</c:v>
                </c:pt>
                <c:pt idx="7">
                  <c:v>9.395900000000001</c:v>
                </c:pt>
              </c:numCache>
            </c:numRef>
          </c:val>
          <c:smooth val="0"/>
          <c:extLst>
            <c:ext xmlns:c16="http://schemas.microsoft.com/office/drawing/2014/chart" uri="{C3380CC4-5D6E-409C-BE32-E72D297353CC}">
              <c16:uniqueId val="{00000001-C373-4E21-A5CE-03E58DD95D41}"/>
            </c:ext>
          </c:extLst>
        </c:ser>
        <c:dLbls>
          <c:showLegendKey val="0"/>
          <c:showVal val="0"/>
          <c:showCatName val="0"/>
          <c:showSerName val="0"/>
          <c:showPercent val="0"/>
          <c:showBubbleSize val="0"/>
        </c:dLbls>
        <c:hiLowLines>
          <c:spPr>
            <a:ln w="0">
              <a:noFill/>
            </a:ln>
          </c:spPr>
        </c:hiLowLines>
        <c:marker val="1"/>
        <c:smooth val="0"/>
        <c:axId val="62228033"/>
        <c:axId val="62231475"/>
      </c:lineChart>
      <c:catAx>
        <c:axId val="62228033"/>
        <c:scaling>
          <c:orientation val="minMax"/>
        </c:scaling>
        <c:delete val="0"/>
        <c:axPos val="b"/>
        <c:title>
          <c:tx>
            <c:rich>
              <a:bodyPr/>
              <a:lstStyle/>
              <a:p>
                <a:pPr>
                  <a:defRPr/>
                </a:pPr>
                <a:r>
                  <a:rPr lang="en-GB"/>
                  <a:t>Problem Size</a:t>
                </a:r>
              </a:p>
            </c:rich>
          </c:tx>
          <c:overlay val="0"/>
        </c:title>
        <c:numFmt formatCode="General" sourceLinked="0"/>
        <c:majorTickMark val="none"/>
        <c:minorTickMark val="none"/>
        <c:tickLblPos val="low"/>
        <c:spPr>
          <a:ln w="9360">
            <a:solidFill>
              <a:srgbClr val="D9D9D9"/>
            </a:solidFill>
            <a:round/>
          </a:ln>
        </c:spPr>
        <c:txPr>
          <a:bodyPr/>
          <a:lstStyle/>
          <a:p>
            <a:pPr>
              <a:defRPr sz="900" b="0" strike="noStrike" spc="-1">
                <a:solidFill>
                  <a:srgbClr val="595959"/>
                </a:solidFill>
                <a:latin typeface="Calibri"/>
              </a:defRPr>
            </a:pPr>
            <a:endParaRPr lang="en-US"/>
          </a:p>
        </c:txPr>
        <c:crossAx val="62231475"/>
        <c:crosses val="autoZero"/>
        <c:auto val="1"/>
        <c:lblAlgn val="ctr"/>
        <c:lblOffset val="100"/>
        <c:noMultiLvlLbl val="0"/>
      </c:catAx>
      <c:valAx>
        <c:axId val="62231475"/>
        <c:scaling>
          <c:orientation val="minMax"/>
        </c:scaling>
        <c:delete val="0"/>
        <c:axPos val="l"/>
        <c:majorGridlines>
          <c:spPr>
            <a:ln w="9360">
              <a:solidFill>
                <a:srgbClr val="D9D9D9"/>
              </a:solidFill>
              <a:round/>
            </a:ln>
          </c:spPr>
        </c:majorGridlines>
        <c:title>
          <c:tx>
            <c:rich>
              <a:bodyPr rot="0" vert="horz"/>
              <a:lstStyle/>
              <a:p>
                <a:pPr>
                  <a:defRPr/>
                </a:pPr>
                <a:r>
                  <a:rPr lang="en-GB"/>
                  <a:t>S</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62228033"/>
        <c:crosses val="min"/>
        <c:crossBetween val="midCat"/>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0"/>
    <c:dispBlanksAs val="zero"/>
    <c:showDLblsOverMax val="1"/>
  </c:chart>
  <c:spPr>
    <a:solidFill>
      <a:srgbClr val="FFFFFF"/>
    </a:solidFill>
    <a:ln w="9360">
      <a:solidFill>
        <a:srgbClr val="D9D9D9"/>
      </a:solidFill>
      <a:round/>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399" b="0" strike="noStrike" spc="-1">
                <a:solidFill>
                  <a:srgbClr val="595959"/>
                </a:solidFill>
                <a:latin typeface="Calibri"/>
              </a:defRPr>
            </a:pPr>
            <a:r>
              <a:rPr lang="en-GB" sz="1399" b="0" strike="noStrike" spc="-1">
                <a:solidFill>
                  <a:srgbClr val="595959"/>
                </a:solidFill>
                <a:latin typeface="Calibri"/>
              </a:rPr>
              <a:t>Time</a:t>
            </a:r>
          </a:p>
        </c:rich>
      </c:tx>
      <c:overlay val="0"/>
      <c:spPr>
        <a:noFill/>
        <a:ln w="0">
          <a:noFill/>
        </a:ln>
      </c:spPr>
    </c:title>
    <c:autoTitleDeleted val="0"/>
    <c:plotArea>
      <c:layout/>
      <c:lineChart>
        <c:grouping val="standard"/>
        <c:varyColors val="0"/>
        <c:ser>
          <c:idx val="0"/>
          <c:order val="0"/>
          <c:tx>
            <c:strRef>
              <c:f>IndependentSets!$A$2</c:f>
              <c:strCache>
                <c:ptCount val="1"/>
                <c:pt idx="0">
                  <c:v>Iterative</c:v>
                </c:pt>
              </c:strCache>
            </c:strRef>
          </c:tx>
          <c:spPr>
            <a:ln w="28440">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IndependentSets!$B$16:$B$23</c:f>
              <c:numCache>
                <c:formatCode>General</c:formatCode>
                <c:ptCount val="8"/>
                <c:pt idx="0">
                  <c:v>7500</c:v>
                </c:pt>
                <c:pt idx="1">
                  <c:v>15000</c:v>
                </c:pt>
                <c:pt idx="2">
                  <c:v>22500</c:v>
                </c:pt>
                <c:pt idx="3">
                  <c:v>30000</c:v>
                </c:pt>
                <c:pt idx="4">
                  <c:v>37500</c:v>
                </c:pt>
                <c:pt idx="5">
                  <c:v>45000</c:v>
                </c:pt>
                <c:pt idx="6">
                  <c:v>52500</c:v>
                </c:pt>
                <c:pt idx="7">
                  <c:v>60000</c:v>
                </c:pt>
              </c:numCache>
            </c:numRef>
          </c:cat>
          <c:val>
            <c:numRef>
              <c:f>IndependentSets!$Q$3:$Q$10</c:f>
              <c:numCache>
                <c:formatCode>General</c:formatCode>
                <c:ptCount val="8"/>
                <c:pt idx="0">
                  <c:v>4.564E-2</c:v>
                </c:pt>
                <c:pt idx="1">
                  <c:v>0.18148000000000003</c:v>
                </c:pt>
                <c:pt idx="2">
                  <c:v>0.40563000000000005</c:v>
                </c:pt>
                <c:pt idx="3">
                  <c:v>0.7129899999999999</c:v>
                </c:pt>
                <c:pt idx="4">
                  <c:v>1.0685900000000002</c:v>
                </c:pt>
                <c:pt idx="5">
                  <c:v>1.5358599999999996</c:v>
                </c:pt>
                <c:pt idx="6">
                  <c:v>2.0847199999999995</c:v>
                </c:pt>
                <c:pt idx="7">
                  <c:v>2.7381400000000005</c:v>
                </c:pt>
              </c:numCache>
            </c:numRef>
          </c:val>
          <c:smooth val="0"/>
          <c:extLst>
            <c:ext xmlns:c16="http://schemas.microsoft.com/office/drawing/2014/chart" uri="{C3380CC4-5D6E-409C-BE32-E72D297353CC}">
              <c16:uniqueId val="{00000000-B8C8-4744-9A2A-19208F53099F}"/>
            </c:ext>
          </c:extLst>
        </c:ser>
        <c:ser>
          <c:idx val="1"/>
          <c:order val="1"/>
          <c:tx>
            <c:strRef>
              <c:f>IndependentSets!$A$15</c:f>
              <c:strCache>
                <c:ptCount val="1"/>
                <c:pt idx="0">
                  <c:v>Recursive</c:v>
                </c:pt>
              </c:strCache>
            </c:strRef>
          </c:tx>
          <c:spPr>
            <a:ln w="28440">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IndependentSets!$B$16:$B$23</c:f>
              <c:numCache>
                <c:formatCode>General</c:formatCode>
                <c:ptCount val="8"/>
                <c:pt idx="0">
                  <c:v>7500</c:v>
                </c:pt>
                <c:pt idx="1">
                  <c:v>15000</c:v>
                </c:pt>
                <c:pt idx="2">
                  <c:v>22500</c:v>
                </c:pt>
                <c:pt idx="3">
                  <c:v>30000</c:v>
                </c:pt>
                <c:pt idx="4">
                  <c:v>37500</c:v>
                </c:pt>
                <c:pt idx="5">
                  <c:v>45000</c:v>
                </c:pt>
                <c:pt idx="6">
                  <c:v>52500</c:v>
                </c:pt>
                <c:pt idx="7">
                  <c:v>60000</c:v>
                </c:pt>
              </c:numCache>
            </c:numRef>
          </c:cat>
          <c:val>
            <c:numRef>
              <c:f>IndependentSets!$Q$16:$Q$23</c:f>
              <c:numCache>
                <c:formatCode>General</c:formatCode>
                <c:ptCount val="8"/>
                <c:pt idx="0">
                  <c:v>3.3600000000000005E-2</c:v>
                </c:pt>
                <c:pt idx="1">
                  <c:v>0.13320000000000001</c:v>
                </c:pt>
                <c:pt idx="2">
                  <c:v>0.2969</c:v>
                </c:pt>
                <c:pt idx="3">
                  <c:v>0.52429999999999999</c:v>
                </c:pt>
                <c:pt idx="4">
                  <c:v>0.74859999999999993</c:v>
                </c:pt>
                <c:pt idx="5">
                  <c:v>1.0794000000000001</c:v>
                </c:pt>
                <c:pt idx="6">
                  <c:v>1.4867000000000001</c:v>
                </c:pt>
                <c:pt idx="7">
                  <c:v>1.9472000000000005</c:v>
                </c:pt>
              </c:numCache>
            </c:numRef>
          </c:val>
          <c:smooth val="0"/>
          <c:extLst>
            <c:ext xmlns:c16="http://schemas.microsoft.com/office/drawing/2014/chart" uri="{C3380CC4-5D6E-409C-BE32-E72D297353CC}">
              <c16:uniqueId val="{00000001-B8C8-4744-9A2A-19208F53099F}"/>
            </c:ext>
          </c:extLst>
        </c:ser>
        <c:dLbls>
          <c:showLegendKey val="0"/>
          <c:showVal val="0"/>
          <c:showCatName val="0"/>
          <c:showSerName val="0"/>
          <c:showPercent val="0"/>
          <c:showBubbleSize val="0"/>
        </c:dLbls>
        <c:hiLowLines>
          <c:spPr>
            <a:ln w="0">
              <a:noFill/>
            </a:ln>
          </c:spPr>
        </c:hiLowLines>
        <c:marker val="1"/>
        <c:smooth val="0"/>
        <c:axId val="52147386"/>
        <c:axId val="1258517"/>
      </c:lineChart>
      <c:catAx>
        <c:axId val="52147386"/>
        <c:scaling>
          <c:orientation val="minMax"/>
        </c:scaling>
        <c:delete val="0"/>
        <c:axPos val="b"/>
        <c:title>
          <c:tx>
            <c:rich>
              <a:bodyPr/>
              <a:lstStyle/>
              <a:p>
                <a:pPr>
                  <a:defRPr/>
                </a:pPr>
                <a:r>
                  <a:rPr lang="en-GB"/>
                  <a:t>Problem</a:t>
                </a:r>
                <a:r>
                  <a:rPr lang="en-GB" baseline="0"/>
                  <a:t> Size</a:t>
                </a:r>
                <a:endParaRPr lang="en-GB"/>
              </a:p>
            </c:rich>
          </c:tx>
          <c:overlay val="0"/>
        </c:title>
        <c:numFmt formatCode="General" sourceLinked="0"/>
        <c:majorTickMark val="none"/>
        <c:minorTickMark val="none"/>
        <c:tickLblPos val="low"/>
        <c:spPr>
          <a:ln w="9360">
            <a:solidFill>
              <a:srgbClr val="D9D9D9"/>
            </a:solidFill>
            <a:round/>
          </a:ln>
        </c:spPr>
        <c:txPr>
          <a:bodyPr/>
          <a:lstStyle/>
          <a:p>
            <a:pPr>
              <a:defRPr sz="900" b="0" strike="noStrike" spc="-1">
                <a:solidFill>
                  <a:srgbClr val="595959"/>
                </a:solidFill>
                <a:latin typeface="Calibri"/>
              </a:defRPr>
            </a:pPr>
            <a:endParaRPr lang="en-US"/>
          </a:p>
        </c:txPr>
        <c:crossAx val="1258517"/>
        <c:crosses val="autoZero"/>
        <c:auto val="1"/>
        <c:lblAlgn val="ctr"/>
        <c:lblOffset val="100"/>
        <c:noMultiLvlLbl val="0"/>
      </c:catAx>
      <c:valAx>
        <c:axId val="1258517"/>
        <c:scaling>
          <c:orientation val="minMax"/>
        </c:scaling>
        <c:delete val="0"/>
        <c:axPos val="l"/>
        <c:majorGridlines>
          <c:spPr>
            <a:ln w="9360">
              <a:solidFill>
                <a:srgbClr val="D9D9D9"/>
              </a:solidFill>
              <a:round/>
            </a:ln>
          </c:spPr>
        </c:majorGridlines>
        <c:title>
          <c:tx>
            <c:rich>
              <a:bodyPr rot="0" vert="horz"/>
              <a:lstStyle/>
              <a:p>
                <a:pPr>
                  <a:defRPr/>
                </a:pPr>
                <a:r>
                  <a:rPr lang="en-GB"/>
                  <a:t>S</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52147386"/>
        <c:crosses val="min"/>
        <c:crossBetween val="midCat"/>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0"/>
    <c:dispBlanksAs val="zero"/>
    <c:showDLblsOverMax val="1"/>
  </c:chart>
  <c:spPr>
    <a:solidFill>
      <a:srgbClr val="FFFFFF"/>
    </a:solidFill>
    <a:ln w="9360">
      <a:solidFill>
        <a:srgbClr val="D9D9D9"/>
      </a:solidFill>
      <a:round/>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400" b="0" strike="noStrike" spc="-1">
                <a:solidFill>
                  <a:srgbClr val="595959"/>
                </a:solidFill>
                <a:latin typeface="Calibri"/>
              </a:defRPr>
            </a:pPr>
            <a:r>
              <a:rPr lang="en-GB" sz="1400" b="0" strike="noStrike" spc="-1">
                <a:solidFill>
                  <a:srgbClr val="595959"/>
                </a:solidFill>
                <a:latin typeface="Calibri"/>
              </a:rPr>
              <a:t>Total Memory Usage</a:t>
            </a:r>
          </a:p>
        </c:rich>
      </c:tx>
      <c:overlay val="0"/>
      <c:spPr>
        <a:noFill/>
        <a:ln w="0">
          <a:noFill/>
        </a:ln>
      </c:spPr>
    </c:title>
    <c:autoTitleDeleted val="0"/>
    <c:plotArea>
      <c:layout/>
      <c:lineChart>
        <c:grouping val="standard"/>
        <c:varyColors val="0"/>
        <c:ser>
          <c:idx val="0"/>
          <c:order val="0"/>
          <c:tx>
            <c:strRef>
              <c:f>IndependentSets!$O$41</c:f>
              <c:strCache>
                <c:ptCount val="1"/>
                <c:pt idx="0">
                  <c:v>Recursive</c:v>
                </c:pt>
              </c:strCache>
            </c:strRef>
          </c:tx>
          <c:spPr>
            <a:ln w="28440" cap="rnd">
              <a:solidFill>
                <a:srgbClr val="ED7D31"/>
              </a:solidFill>
              <a:round/>
            </a:ln>
          </c:spPr>
          <c:marker>
            <c:symbol val="circle"/>
            <c:size val="5"/>
            <c:spPr>
              <a:solidFill>
                <a:srgbClr val="ED7D31"/>
              </a:solidFill>
              <a:ln>
                <a:solidFill>
                  <a:schemeClr val="accent2"/>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IndependentSets!$P$42:$P$49</c:f>
              <c:numCache>
                <c:formatCode>General</c:formatCode>
                <c:ptCount val="8"/>
                <c:pt idx="0">
                  <c:v>7500</c:v>
                </c:pt>
                <c:pt idx="1">
                  <c:v>15000</c:v>
                </c:pt>
                <c:pt idx="2">
                  <c:v>22500</c:v>
                </c:pt>
                <c:pt idx="3">
                  <c:v>30000</c:v>
                </c:pt>
                <c:pt idx="4">
                  <c:v>37500</c:v>
                </c:pt>
                <c:pt idx="5">
                  <c:v>45000</c:v>
                </c:pt>
                <c:pt idx="6">
                  <c:v>52500</c:v>
                </c:pt>
                <c:pt idx="7">
                  <c:v>60000</c:v>
                </c:pt>
              </c:numCache>
            </c:numRef>
          </c:cat>
          <c:val>
            <c:numRef>
              <c:f>IndependentSets!$T$42:$T$49</c:f>
              <c:numCache>
                <c:formatCode>General</c:formatCode>
                <c:ptCount val="8"/>
                <c:pt idx="0">
                  <c:v>0.21046840492635965</c:v>
                </c:pt>
                <c:pt idx="1">
                  <c:v>0.83993618935346603</c:v>
                </c:pt>
                <c:pt idx="2">
                  <c:v>1.8885122910141945</c:v>
                </c:pt>
                <c:pt idx="3">
                  <c:v>3.356210732832551</c:v>
                </c:pt>
                <c:pt idx="4">
                  <c:v>5.2429791186004877</c:v>
                </c:pt>
                <c:pt idx="5">
                  <c:v>7.5488445032387972</c:v>
                </c:pt>
                <c:pt idx="6">
                  <c:v>10.273767463862896</c:v>
                </c:pt>
                <c:pt idx="7">
                  <c:v>13.41788593120873</c:v>
                </c:pt>
              </c:numCache>
            </c:numRef>
          </c:val>
          <c:smooth val="0"/>
          <c:extLst>
            <c:ext xmlns:c16="http://schemas.microsoft.com/office/drawing/2014/chart" uri="{C3380CC4-5D6E-409C-BE32-E72D297353CC}">
              <c16:uniqueId val="{00000000-FEF9-4AD8-B0B4-319F6139378B}"/>
            </c:ext>
          </c:extLst>
        </c:ser>
        <c:ser>
          <c:idx val="1"/>
          <c:order val="1"/>
          <c:tx>
            <c:strRef>
              <c:f>IndependentSets!$O$29</c:f>
              <c:strCache>
                <c:ptCount val="1"/>
                <c:pt idx="0">
                  <c:v>Iterative</c:v>
                </c:pt>
              </c:strCache>
            </c:strRef>
          </c:tx>
          <c:spPr>
            <a:ln w="28440" cap="rnd">
              <a:solidFill>
                <a:srgbClr val="4472C4"/>
              </a:solidFill>
              <a:round/>
            </a:ln>
          </c:spPr>
          <c:marker>
            <c:symbol val="circle"/>
            <c:size val="5"/>
            <c:spPr>
              <a:solidFill>
                <a:srgbClr val="4472C4"/>
              </a:solidFill>
              <a:ln>
                <a:solidFill>
                  <a:schemeClr val="accent1"/>
                </a:solidFill>
              </a:ln>
            </c:spPr>
          </c:marker>
          <c:dLbls>
            <c:spPr>
              <a:noFill/>
              <a:ln>
                <a:noFill/>
              </a:ln>
              <a:effectLst/>
            </c:spPr>
            <c:txPr>
              <a:bodyPr wrap="none"/>
              <a:lstStyle/>
              <a:p>
                <a:pPr>
                  <a:defRPr sz="1000" b="0" strike="noStrike" spc="-1">
                    <a:solidFill>
                      <a:srgbClr val="000000"/>
                    </a:solidFill>
                    <a:latin typeface="Calibri"/>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IndependentSets!$P$42:$P$49</c:f>
              <c:numCache>
                <c:formatCode>General</c:formatCode>
                <c:ptCount val="8"/>
                <c:pt idx="0">
                  <c:v>7500</c:v>
                </c:pt>
                <c:pt idx="1">
                  <c:v>15000</c:v>
                </c:pt>
                <c:pt idx="2">
                  <c:v>22500</c:v>
                </c:pt>
                <c:pt idx="3">
                  <c:v>30000</c:v>
                </c:pt>
                <c:pt idx="4">
                  <c:v>37500</c:v>
                </c:pt>
                <c:pt idx="5">
                  <c:v>45000</c:v>
                </c:pt>
                <c:pt idx="6">
                  <c:v>52500</c:v>
                </c:pt>
                <c:pt idx="7">
                  <c:v>60000</c:v>
                </c:pt>
              </c:numCache>
            </c:numRef>
          </c:cat>
          <c:val>
            <c:numRef>
              <c:f>IndependentSets!$T$30:$T$37</c:f>
              <c:numCache>
                <c:formatCode>General</c:formatCode>
                <c:ptCount val="8"/>
                <c:pt idx="0">
                  <c:v>0.21052996814250946</c:v>
                </c:pt>
                <c:pt idx="1">
                  <c:v>0.84016494452953339</c:v>
                </c:pt>
                <c:pt idx="2">
                  <c:v>1.8885150849819183</c:v>
                </c:pt>
                <c:pt idx="3">
                  <c:v>3.3561886418610811</c:v>
                </c:pt>
                <c:pt idx="4">
                  <c:v>5.2429527938365936</c:v>
                </c:pt>
                <c:pt idx="5">
                  <c:v>7.548842640593648</c:v>
                </c:pt>
                <c:pt idx="6">
                  <c:v>10.273841872811317</c:v>
                </c:pt>
                <c:pt idx="7">
                  <c:v>13.417877683416009</c:v>
                </c:pt>
              </c:numCache>
            </c:numRef>
          </c:val>
          <c:smooth val="0"/>
          <c:extLst>
            <c:ext xmlns:c16="http://schemas.microsoft.com/office/drawing/2014/chart" uri="{C3380CC4-5D6E-409C-BE32-E72D297353CC}">
              <c16:uniqueId val="{00000001-FEF9-4AD8-B0B4-319F6139378B}"/>
            </c:ext>
          </c:extLst>
        </c:ser>
        <c:dLbls>
          <c:showLegendKey val="0"/>
          <c:showVal val="0"/>
          <c:showCatName val="0"/>
          <c:showSerName val="0"/>
          <c:showPercent val="0"/>
          <c:showBubbleSize val="0"/>
        </c:dLbls>
        <c:hiLowLines>
          <c:spPr>
            <a:ln w="0">
              <a:noFill/>
            </a:ln>
          </c:spPr>
        </c:hiLowLines>
        <c:marker val="1"/>
        <c:smooth val="0"/>
        <c:axId val="96486555"/>
        <c:axId val="93929776"/>
      </c:lineChart>
      <c:lineChart>
        <c:grouping val="standard"/>
        <c:varyColors val="0"/>
        <c:ser>
          <c:idx val="2"/>
          <c:order val="2"/>
          <c:spPr>
            <a:ln>
              <a:solidFill>
                <a:srgbClr val="D9D9D9">
                  <a:alpha val="0"/>
                </a:srgbClr>
              </a:solidFill>
            </a:ln>
          </c:spPr>
          <c:marker>
            <c:spPr>
              <a:noFill/>
              <a:ln>
                <a:noFill/>
              </a:ln>
            </c:spPr>
          </c:marker>
          <c:val>
            <c:numRef>
              <c:f>IndependentSets!$U$42:$U$49</c:f>
              <c:numCache>
                <c:formatCode>General</c:formatCode>
                <c:ptCount val="8"/>
                <c:pt idx="0">
                  <c:v>0</c:v>
                </c:pt>
                <c:pt idx="1">
                  <c:v>5.5999999999999988</c:v>
                </c:pt>
                <c:pt idx="2">
                  <c:v>12.5</c:v>
                </c:pt>
                <c:pt idx="3">
                  <c:v>22.3</c:v>
                </c:pt>
                <c:pt idx="4">
                  <c:v>35.1</c:v>
                </c:pt>
                <c:pt idx="5">
                  <c:v>50.1</c:v>
                </c:pt>
                <c:pt idx="6">
                  <c:v>69.099999999999994</c:v>
                </c:pt>
                <c:pt idx="7">
                  <c:v>89.5</c:v>
                </c:pt>
              </c:numCache>
            </c:numRef>
          </c:val>
          <c:smooth val="0"/>
          <c:extLst>
            <c:ext xmlns:c16="http://schemas.microsoft.com/office/drawing/2014/chart" uri="{C3380CC4-5D6E-409C-BE32-E72D297353CC}">
              <c16:uniqueId val="{00000002-FEF9-4AD8-B0B4-319F6139378B}"/>
            </c:ext>
          </c:extLst>
        </c:ser>
        <c:dLbls>
          <c:showLegendKey val="0"/>
          <c:showVal val="0"/>
          <c:showCatName val="0"/>
          <c:showSerName val="0"/>
          <c:showPercent val="0"/>
          <c:showBubbleSize val="0"/>
        </c:dLbls>
        <c:marker val="1"/>
        <c:smooth val="0"/>
        <c:axId val="347403231"/>
        <c:axId val="412702735"/>
      </c:lineChart>
      <c:catAx>
        <c:axId val="96486555"/>
        <c:scaling>
          <c:orientation val="minMax"/>
        </c:scaling>
        <c:delete val="0"/>
        <c:axPos val="b"/>
        <c:title>
          <c:tx>
            <c:rich>
              <a:bodyPr/>
              <a:lstStyle/>
              <a:p>
                <a:pPr>
                  <a:defRPr/>
                </a:pPr>
                <a:r>
                  <a:rPr lang="en-GB"/>
                  <a:t>Problem</a:t>
                </a:r>
                <a:r>
                  <a:rPr lang="en-GB" baseline="0"/>
                  <a:t> Size</a:t>
                </a:r>
                <a:endParaRPr lang="en-GB"/>
              </a:p>
            </c:rich>
          </c:tx>
          <c:overlay val="0"/>
        </c:title>
        <c:numFmt formatCode="General" sourceLinked="0"/>
        <c:majorTickMark val="none"/>
        <c:minorTickMark val="none"/>
        <c:tickLblPos val="nextTo"/>
        <c:spPr>
          <a:ln w="9360">
            <a:solidFill>
              <a:srgbClr val="D9D9D9"/>
            </a:solidFill>
            <a:round/>
          </a:ln>
        </c:spPr>
        <c:txPr>
          <a:bodyPr/>
          <a:lstStyle/>
          <a:p>
            <a:pPr>
              <a:defRPr sz="900" b="0" strike="noStrike" spc="-1">
                <a:solidFill>
                  <a:srgbClr val="595959"/>
                </a:solidFill>
                <a:latin typeface="Calibri"/>
              </a:defRPr>
            </a:pPr>
            <a:endParaRPr lang="en-US"/>
          </a:p>
        </c:txPr>
        <c:crossAx val="93929776"/>
        <c:crosses val="autoZero"/>
        <c:auto val="1"/>
        <c:lblAlgn val="ctr"/>
        <c:lblOffset val="100"/>
        <c:noMultiLvlLbl val="0"/>
      </c:catAx>
      <c:valAx>
        <c:axId val="93929776"/>
        <c:scaling>
          <c:orientation val="minMax"/>
        </c:scaling>
        <c:delete val="0"/>
        <c:axPos val="l"/>
        <c:majorGridlines>
          <c:spPr>
            <a:ln w="9360">
              <a:solidFill>
                <a:srgbClr val="D9D9D9"/>
              </a:solidFill>
              <a:round/>
            </a:ln>
          </c:spPr>
        </c:majorGridlines>
        <c:title>
          <c:tx>
            <c:rich>
              <a:bodyPr rot="0" vert="horz"/>
              <a:lstStyle/>
              <a:p>
                <a:pPr>
                  <a:defRPr/>
                </a:pPr>
                <a:r>
                  <a:rPr lang="en-GB"/>
                  <a:t>GB</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96486555"/>
        <c:crosses val="autoZero"/>
        <c:crossBetween val="between"/>
      </c:valAx>
      <c:valAx>
        <c:axId val="412702735"/>
        <c:scaling>
          <c:orientation val="minMax"/>
        </c:scaling>
        <c:delete val="0"/>
        <c:axPos val="r"/>
        <c:title>
          <c:tx>
            <c:rich>
              <a:bodyPr rot="0" vert="horz"/>
              <a:lstStyle/>
              <a:p>
                <a:pPr>
                  <a:defRPr/>
                </a:pPr>
                <a:r>
                  <a:rPr lang="en-GB"/>
                  <a:t>%</a:t>
                </a:r>
              </a:p>
            </c:rich>
          </c:tx>
          <c:overlay val="0"/>
        </c:title>
        <c:numFmt formatCode="General" sourceLinked="1"/>
        <c:majorTickMark val="out"/>
        <c:minorTickMark val="none"/>
        <c:tickLblPos val="nextTo"/>
        <c:crossAx val="347403231"/>
        <c:crosses val="max"/>
        <c:crossBetween val="between"/>
      </c:valAx>
      <c:catAx>
        <c:axId val="347403231"/>
        <c:scaling>
          <c:orientation val="minMax"/>
        </c:scaling>
        <c:delete val="1"/>
        <c:axPos val="b"/>
        <c:majorTickMark val="out"/>
        <c:minorTickMark val="none"/>
        <c:tickLblPos val="nextTo"/>
        <c:crossAx val="412702735"/>
        <c:crosses val="autoZero"/>
        <c:auto val="1"/>
        <c:lblAlgn val="ctr"/>
        <c:lblOffset val="100"/>
        <c:noMultiLvlLbl val="0"/>
      </c:catAx>
      <c:spPr>
        <a:noFill/>
        <a:ln w="0">
          <a:noFill/>
        </a:ln>
      </c:spPr>
    </c:plotArea>
    <c:legend>
      <c:legendPos val="b"/>
      <c:legendEntry>
        <c:idx val="2"/>
        <c:delete val="1"/>
      </c:legendEntry>
      <c:overlay val="0"/>
      <c:spPr>
        <a:noFill/>
        <a:ln w="0">
          <a:noFill/>
        </a:ln>
      </c:spPr>
      <c:txPr>
        <a:bodyPr/>
        <a:lstStyle/>
        <a:p>
          <a:pPr>
            <a:defRPr sz="900" b="0" strike="noStrike" spc="-1">
              <a:solidFill>
                <a:srgbClr val="595959"/>
              </a:solidFill>
              <a:latin typeface="Calibri"/>
            </a:defRPr>
          </a:pPr>
          <a:endParaRPr lang="en-US"/>
        </a:p>
      </c:txPr>
    </c:legend>
    <c:plotVisOnly val="1"/>
    <c:dispBlanksAs val="zero"/>
    <c:showDLblsOverMax val="1"/>
  </c:chart>
  <c:spPr>
    <a:solidFill>
      <a:srgbClr val="FFFFFF"/>
    </a:solidFill>
    <a:ln w="9360">
      <a:solidFill>
        <a:srgbClr val="D9D9D9"/>
      </a:solidFill>
      <a:round/>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a:defRPr lang="en-GB" sz="1399" b="0" strike="noStrike" spc="-1">
                <a:solidFill>
                  <a:srgbClr val="595959"/>
                </a:solidFill>
                <a:latin typeface="Calibri"/>
              </a:defRPr>
            </a:pPr>
            <a:r>
              <a:rPr lang="en-GB" sz="1399" b="0" strike="noStrike" spc="-1">
                <a:solidFill>
                  <a:srgbClr val="595959"/>
                </a:solidFill>
                <a:latin typeface="Calibri"/>
              </a:rPr>
              <a:t>Time</a:t>
            </a:r>
          </a:p>
        </c:rich>
      </c:tx>
      <c:overlay val="0"/>
      <c:spPr>
        <a:noFill/>
        <a:ln w="0">
          <a:noFill/>
        </a:ln>
      </c:spPr>
    </c:title>
    <c:autoTitleDeleted val="0"/>
    <c:plotArea>
      <c:layout/>
      <c:lineChart>
        <c:grouping val="standard"/>
        <c:varyColors val="0"/>
        <c:ser>
          <c:idx val="0"/>
          <c:order val="0"/>
          <c:tx>
            <c:strRef>
              <c:f>TreeDiameter!$A$2</c:f>
              <c:strCache>
                <c:ptCount val="1"/>
                <c:pt idx="0">
                  <c:v>Iterative</c:v>
                </c:pt>
              </c:strCache>
            </c:strRef>
          </c:tx>
          <c:spPr>
            <a:ln w="28440">
              <a:solidFill>
                <a:srgbClr val="4472C4"/>
              </a:solidFill>
              <a:round/>
            </a:ln>
          </c:spPr>
          <c:marker>
            <c:symbol val="circle"/>
            <c:size val="5"/>
            <c:spPr>
              <a:solidFill>
                <a:srgbClr val="4472C4"/>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TreeDiameter!$B$16:$B$22</c:f>
              <c:numCache>
                <c:formatCode>General</c:formatCode>
                <c:ptCount val="7"/>
                <c:pt idx="0">
                  <c:v>20000000</c:v>
                </c:pt>
                <c:pt idx="1">
                  <c:v>40000000</c:v>
                </c:pt>
                <c:pt idx="2">
                  <c:v>60000000</c:v>
                </c:pt>
                <c:pt idx="3">
                  <c:v>80000000</c:v>
                </c:pt>
                <c:pt idx="4">
                  <c:v>100000000</c:v>
                </c:pt>
                <c:pt idx="5">
                  <c:v>120000000</c:v>
                </c:pt>
                <c:pt idx="6">
                  <c:v>140000000</c:v>
                </c:pt>
              </c:numCache>
            </c:numRef>
          </c:cat>
          <c:val>
            <c:numRef>
              <c:f>TreeDiameter!$Q$3:$Q$8</c:f>
              <c:numCache>
                <c:formatCode>General</c:formatCode>
                <c:ptCount val="6"/>
                <c:pt idx="0">
                  <c:v>1.7083399999999997</c:v>
                </c:pt>
                <c:pt idx="1">
                  <c:v>3.3966700000000012</c:v>
                </c:pt>
                <c:pt idx="2">
                  <c:v>5.05769</c:v>
                </c:pt>
                <c:pt idx="3">
                  <c:v>6.826559999999998</c:v>
                </c:pt>
                <c:pt idx="4">
                  <c:v>8.521449999999998</c:v>
                </c:pt>
                <c:pt idx="5">
                  <c:v>10.299849999999999</c:v>
                </c:pt>
              </c:numCache>
            </c:numRef>
          </c:val>
          <c:smooth val="0"/>
          <c:extLst>
            <c:ext xmlns:c16="http://schemas.microsoft.com/office/drawing/2014/chart" uri="{C3380CC4-5D6E-409C-BE32-E72D297353CC}">
              <c16:uniqueId val="{00000000-E55B-4E40-9D4B-310922ACE9BA}"/>
            </c:ext>
          </c:extLst>
        </c:ser>
        <c:ser>
          <c:idx val="1"/>
          <c:order val="1"/>
          <c:tx>
            <c:strRef>
              <c:f>TreeDiameter!$A$15</c:f>
              <c:strCache>
                <c:ptCount val="1"/>
                <c:pt idx="0">
                  <c:v>Recursive</c:v>
                </c:pt>
              </c:strCache>
            </c:strRef>
          </c:tx>
          <c:spPr>
            <a:ln w="28440">
              <a:solidFill>
                <a:srgbClr val="ED7D31"/>
              </a:solidFill>
              <a:round/>
            </a:ln>
          </c:spPr>
          <c:marker>
            <c:symbol val="circle"/>
            <c:size val="5"/>
            <c:spPr>
              <a:solidFill>
                <a:srgbClr val="ED7D31"/>
              </a:solidFill>
            </c:spPr>
          </c:marker>
          <c:dLbls>
            <c:spPr>
              <a:noFill/>
              <a:ln>
                <a:noFill/>
              </a:ln>
              <a:effectLst/>
            </c:spPr>
            <c:txPr>
              <a:bodyPr wrap="square"/>
              <a:lstStyle/>
              <a:p>
                <a:pPr>
                  <a:defRPr sz="1000" b="0" strike="noStrike" spc="-1">
                    <a:solidFill>
                      <a:srgbClr val="000000"/>
                    </a:solidFill>
                    <a:latin typeface="Arial"/>
                  </a:defRPr>
                </a:pPr>
                <a:endParaRPr lang="en-US"/>
              </a:p>
            </c:txPr>
            <c:dLblPos val="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1"/>
              </c:ext>
            </c:extLst>
          </c:dLbls>
          <c:cat>
            <c:numRef>
              <c:f>TreeDiameter!$B$16:$B$22</c:f>
              <c:numCache>
                <c:formatCode>General</c:formatCode>
                <c:ptCount val="7"/>
                <c:pt idx="0">
                  <c:v>20000000</c:v>
                </c:pt>
                <c:pt idx="1">
                  <c:v>40000000</c:v>
                </c:pt>
                <c:pt idx="2">
                  <c:v>60000000</c:v>
                </c:pt>
                <c:pt idx="3">
                  <c:v>80000000</c:v>
                </c:pt>
                <c:pt idx="4">
                  <c:v>100000000</c:v>
                </c:pt>
                <c:pt idx="5">
                  <c:v>120000000</c:v>
                </c:pt>
                <c:pt idx="6">
                  <c:v>140000000</c:v>
                </c:pt>
              </c:numCache>
            </c:numRef>
          </c:cat>
          <c:val>
            <c:numRef>
              <c:f>TreeDiameter!$Q$16:$Q$22</c:f>
              <c:numCache>
                <c:formatCode>General</c:formatCode>
                <c:ptCount val="7"/>
                <c:pt idx="0">
                  <c:v>0.59799999999999986</c:v>
                </c:pt>
                <c:pt idx="1">
                  <c:v>1.2188999999999999</c:v>
                </c:pt>
                <c:pt idx="2">
                  <c:v>1.8335000000000001</c:v>
                </c:pt>
                <c:pt idx="3">
                  <c:v>2.4531000000000001</c:v>
                </c:pt>
                <c:pt idx="4">
                  <c:v>3.0507</c:v>
                </c:pt>
                <c:pt idx="5">
                  <c:v>3.6283000000000003</c:v>
                </c:pt>
                <c:pt idx="6">
                  <c:v>4.2430000000000003</c:v>
                </c:pt>
              </c:numCache>
            </c:numRef>
          </c:val>
          <c:smooth val="0"/>
          <c:extLst>
            <c:ext xmlns:c16="http://schemas.microsoft.com/office/drawing/2014/chart" uri="{C3380CC4-5D6E-409C-BE32-E72D297353CC}">
              <c16:uniqueId val="{00000001-E55B-4E40-9D4B-310922ACE9BA}"/>
            </c:ext>
          </c:extLst>
        </c:ser>
        <c:dLbls>
          <c:showLegendKey val="0"/>
          <c:showVal val="0"/>
          <c:showCatName val="0"/>
          <c:showSerName val="0"/>
          <c:showPercent val="0"/>
          <c:showBubbleSize val="0"/>
        </c:dLbls>
        <c:hiLowLines>
          <c:spPr>
            <a:ln w="0">
              <a:noFill/>
            </a:ln>
          </c:spPr>
        </c:hiLowLines>
        <c:marker val="1"/>
        <c:smooth val="0"/>
        <c:axId val="33045847"/>
        <c:axId val="65253268"/>
      </c:lineChart>
      <c:catAx>
        <c:axId val="33045847"/>
        <c:scaling>
          <c:orientation val="minMax"/>
        </c:scaling>
        <c:delete val="0"/>
        <c:axPos val="b"/>
        <c:title>
          <c:tx>
            <c:rich>
              <a:bodyPr rot="0"/>
              <a:lstStyle/>
              <a:p>
                <a:pPr>
                  <a:defRPr lang="en-GB" sz="1000" b="1" strike="noStrike" spc="-1">
                    <a:solidFill>
                      <a:srgbClr val="000000"/>
                    </a:solidFill>
                    <a:latin typeface="Calibri"/>
                  </a:defRPr>
                </a:pPr>
                <a:r>
                  <a:rPr lang="en-GB" sz="1000" b="1" strike="noStrike" spc="-1">
                    <a:solidFill>
                      <a:srgbClr val="000000"/>
                    </a:solidFill>
                    <a:latin typeface="Calibri"/>
                  </a:rPr>
                  <a:t>Problem Size</a:t>
                </a:r>
              </a:p>
            </c:rich>
          </c:tx>
          <c:overlay val="0"/>
          <c:spPr>
            <a:noFill/>
            <a:ln w="0">
              <a:noFill/>
            </a:ln>
          </c:spPr>
        </c:title>
        <c:numFmt formatCode="General" sourceLinked="0"/>
        <c:majorTickMark val="none"/>
        <c:minorTickMark val="none"/>
        <c:tickLblPos val="low"/>
        <c:spPr>
          <a:ln w="9360">
            <a:solidFill>
              <a:srgbClr val="D9D9D9"/>
            </a:solidFill>
            <a:round/>
          </a:ln>
        </c:spPr>
        <c:txPr>
          <a:bodyPr/>
          <a:lstStyle/>
          <a:p>
            <a:pPr>
              <a:defRPr sz="900" b="0" strike="noStrike" spc="-1">
                <a:solidFill>
                  <a:srgbClr val="595959"/>
                </a:solidFill>
                <a:latin typeface="Calibri"/>
              </a:defRPr>
            </a:pPr>
            <a:endParaRPr lang="en-US"/>
          </a:p>
        </c:txPr>
        <c:crossAx val="65253268"/>
        <c:crosses val="autoZero"/>
        <c:auto val="1"/>
        <c:lblAlgn val="ctr"/>
        <c:lblOffset val="100"/>
        <c:noMultiLvlLbl val="0"/>
      </c:catAx>
      <c:valAx>
        <c:axId val="65253268"/>
        <c:scaling>
          <c:orientation val="minMax"/>
        </c:scaling>
        <c:delete val="0"/>
        <c:axPos val="l"/>
        <c:majorGridlines>
          <c:spPr>
            <a:ln w="9360">
              <a:solidFill>
                <a:srgbClr val="D9D9D9"/>
              </a:solidFill>
              <a:round/>
            </a:ln>
          </c:spPr>
        </c:majorGridlines>
        <c:title>
          <c:tx>
            <c:rich>
              <a:bodyPr rot="0" vert="horz"/>
              <a:lstStyle/>
              <a:p>
                <a:pPr>
                  <a:defRPr/>
                </a:pPr>
                <a:r>
                  <a:rPr lang="en-GB"/>
                  <a:t>S</a:t>
                </a:r>
              </a:p>
            </c:rich>
          </c:tx>
          <c:overlay val="0"/>
        </c:title>
        <c:numFmt formatCode="General" sourceLinked="0"/>
        <c:majorTickMark val="none"/>
        <c:minorTickMark val="none"/>
        <c:tickLblPos val="nextTo"/>
        <c:spPr>
          <a:ln w="6480">
            <a:noFill/>
          </a:ln>
        </c:spPr>
        <c:txPr>
          <a:bodyPr/>
          <a:lstStyle/>
          <a:p>
            <a:pPr>
              <a:defRPr sz="900" b="0" strike="noStrike" spc="-1">
                <a:solidFill>
                  <a:srgbClr val="595959"/>
                </a:solidFill>
                <a:latin typeface="Calibri"/>
              </a:defRPr>
            </a:pPr>
            <a:endParaRPr lang="en-US"/>
          </a:p>
        </c:txPr>
        <c:crossAx val="33045847"/>
        <c:crosses val="min"/>
        <c:crossBetween val="midCat"/>
      </c:valAx>
      <c:spPr>
        <a:noFill/>
        <a:ln w="0">
          <a:noFill/>
        </a:ln>
      </c:spPr>
    </c:plotArea>
    <c:legend>
      <c:legendPos val="b"/>
      <c:overlay val="0"/>
      <c:spPr>
        <a:noFill/>
        <a:ln w="0">
          <a:noFill/>
        </a:ln>
      </c:spPr>
      <c:txPr>
        <a:bodyPr/>
        <a:lstStyle/>
        <a:p>
          <a:pPr>
            <a:defRPr sz="900" b="0" strike="noStrike" spc="-1">
              <a:solidFill>
                <a:srgbClr val="595959"/>
              </a:solidFill>
              <a:latin typeface="Calibri"/>
            </a:defRPr>
          </a:pPr>
          <a:endParaRPr lang="en-US"/>
        </a:p>
      </c:txPr>
    </c:legend>
    <c:plotVisOnly val="0"/>
    <c:dispBlanksAs val="zero"/>
    <c:showDLblsOverMax val="1"/>
  </c:chart>
  <c:spPr>
    <a:solidFill>
      <a:srgbClr val="FFFFFF"/>
    </a:solidFill>
    <a:ln w="9360">
      <a:solidFill>
        <a:srgbClr val="D9D9D9"/>
      </a:solidFill>
      <a:round/>
    </a:ln>
  </c:sp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66D3FF-83D4-47C1-8477-A66C943C8E4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6FFA2D0-5115-4232-8BEA-E48426D903CA}">
      <dgm:prSet/>
      <dgm:spPr/>
      <dgm:t>
        <a:bodyPr/>
        <a:lstStyle/>
        <a:p>
          <a:r>
            <a:rPr lang="en-GB"/>
            <a:t>An Algorithmic Approach that solves optimal problems quickly and efficiently.</a:t>
          </a:r>
          <a:endParaRPr lang="en-US"/>
        </a:p>
      </dgm:t>
    </dgm:pt>
    <dgm:pt modelId="{2A32300C-D8E0-459D-B698-652DD89B7344}" type="parTrans" cxnId="{F20C4FFF-B9ED-46F7-89B2-A6C68CB97ACA}">
      <dgm:prSet/>
      <dgm:spPr/>
      <dgm:t>
        <a:bodyPr/>
        <a:lstStyle/>
        <a:p>
          <a:endParaRPr lang="en-US"/>
        </a:p>
      </dgm:t>
    </dgm:pt>
    <dgm:pt modelId="{44D45D5D-B15D-4EC0-AC24-738B27CAF14D}" type="sibTrans" cxnId="{F20C4FFF-B9ED-46F7-89B2-A6C68CB97ACA}">
      <dgm:prSet/>
      <dgm:spPr/>
      <dgm:t>
        <a:bodyPr/>
        <a:lstStyle/>
        <a:p>
          <a:endParaRPr lang="en-US"/>
        </a:p>
      </dgm:t>
    </dgm:pt>
    <dgm:pt modelId="{B4D8D1CE-8BEE-4EDC-BE81-9D5D71C8FDB1}">
      <dgm:prSet/>
      <dgm:spPr/>
      <dgm:t>
        <a:bodyPr/>
        <a:lstStyle/>
        <a:p>
          <a:r>
            <a:rPr lang="en-GB"/>
            <a:t>Works by dividing problems into sub-problems using optimal description.</a:t>
          </a:r>
          <a:endParaRPr lang="en-US"/>
        </a:p>
      </dgm:t>
    </dgm:pt>
    <dgm:pt modelId="{EB6777B8-C56A-4043-B89C-84AA33240EC9}" type="parTrans" cxnId="{F8A430D7-F753-4A1C-9994-9B0024211A63}">
      <dgm:prSet/>
      <dgm:spPr/>
      <dgm:t>
        <a:bodyPr/>
        <a:lstStyle/>
        <a:p>
          <a:endParaRPr lang="en-US"/>
        </a:p>
      </dgm:t>
    </dgm:pt>
    <dgm:pt modelId="{4F3713E9-C4B8-4C4A-8071-92D1677708A5}" type="sibTrans" cxnId="{F8A430D7-F753-4A1C-9994-9B0024211A63}">
      <dgm:prSet/>
      <dgm:spPr/>
      <dgm:t>
        <a:bodyPr/>
        <a:lstStyle/>
        <a:p>
          <a:endParaRPr lang="en-US"/>
        </a:p>
      </dgm:t>
    </dgm:pt>
    <dgm:pt modelId="{77B6DF4B-5024-4486-9634-A4304BFE0DD9}">
      <dgm:prSet/>
      <dgm:spPr/>
      <dgm:t>
        <a:bodyPr/>
        <a:lstStyle/>
        <a:p>
          <a:r>
            <a:rPr lang="en-GB" dirty="0"/>
            <a:t>Two requirements:</a:t>
          </a:r>
          <a:endParaRPr lang="en-US" dirty="0"/>
        </a:p>
      </dgm:t>
    </dgm:pt>
    <dgm:pt modelId="{05E58087-07EC-4257-A6FF-60D4819212FE}" type="parTrans" cxnId="{7E92DDB7-5315-4E7C-A717-192DEE2C8B4F}">
      <dgm:prSet/>
      <dgm:spPr/>
      <dgm:t>
        <a:bodyPr/>
        <a:lstStyle/>
        <a:p>
          <a:endParaRPr lang="en-US"/>
        </a:p>
      </dgm:t>
    </dgm:pt>
    <dgm:pt modelId="{CBE821C3-19ED-47DA-9D1E-81A6556A52DB}" type="sibTrans" cxnId="{7E92DDB7-5315-4E7C-A717-192DEE2C8B4F}">
      <dgm:prSet/>
      <dgm:spPr/>
      <dgm:t>
        <a:bodyPr/>
        <a:lstStyle/>
        <a:p>
          <a:endParaRPr lang="en-US"/>
        </a:p>
      </dgm:t>
    </dgm:pt>
    <dgm:pt modelId="{9A138C38-9C44-4BC6-A920-34FF50F57E03}">
      <dgm:prSet/>
      <dgm:spPr/>
      <dgm:t>
        <a:bodyPr/>
        <a:lstStyle/>
        <a:p>
          <a:r>
            <a:rPr lang="en-GB" dirty="0"/>
            <a:t>Recursive function and / or optimal description</a:t>
          </a:r>
          <a:endParaRPr lang="en-US" dirty="0"/>
        </a:p>
      </dgm:t>
    </dgm:pt>
    <dgm:pt modelId="{0F3781F9-0927-4EB9-B015-D8613B99129B}" type="parTrans" cxnId="{FD7997E7-0DB8-4764-A686-488DC854877B}">
      <dgm:prSet/>
      <dgm:spPr/>
      <dgm:t>
        <a:bodyPr/>
        <a:lstStyle/>
        <a:p>
          <a:endParaRPr lang="en-US"/>
        </a:p>
      </dgm:t>
    </dgm:pt>
    <dgm:pt modelId="{EE00919C-2897-4D57-B674-6A011F84B2CC}" type="sibTrans" cxnId="{FD7997E7-0DB8-4764-A686-488DC854877B}">
      <dgm:prSet/>
      <dgm:spPr/>
      <dgm:t>
        <a:bodyPr/>
        <a:lstStyle/>
        <a:p>
          <a:endParaRPr lang="en-US"/>
        </a:p>
      </dgm:t>
    </dgm:pt>
    <dgm:pt modelId="{B478393D-C0E7-4677-B625-A8F0EC4CB3E5}">
      <dgm:prSet/>
      <dgm:spPr/>
      <dgm:t>
        <a:bodyPr/>
        <a:lstStyle/>
        <a:p>
          <a:r>
            <a:rPr lang="en-GB"/>
            <a:t>Store computed values to solve other sub-problems</a:t>
          </a:r>
          <a:endParaRPr lang="en-US"/>
        </a:p>
      </dgm:t>
    </dgm:pt>
    <dgm:pt modelId="{8EB8E1AB-CCAF-49E7-940B-932A8DE16013}" type="parTrans" cxnId="{DEB03131-0B8D-45D8-81E6-3FB6D87A6105}">
      <dgm:prSet/>
      <dgm:spPr/>
      <dgm:t>
        <a:bodyPr/>
        <a:lstStyle/>
        <a:p>
          <a:endParaRPr lang="en-US"/>
        </a:p>
      </dgm:t>
    </dgm:pt>
    <dgm:pt modelId="{583E3997-4253-457A-AF33-4797453A65A2}" type="sibTrans" cxnId="{DEB03131-0B8D-45D8-81E6-3FB6D87A6105}">
      <dgm:prSet/>
      <dgm:spPr/>
      <dgm:t>
        <a:bodyPr/>
        <a:lstStyle/>
        <a:p>
          <a:endParaRPr lang="en-US"/>
        </a:p>
      </dgm:t>
    </dgm:pt>
    <dgm:pt modelId="{83D8F229-9230-4183-ACC3-07B21B50A255}" type="pres">
      <dgm:prSet presAssocID="{BE66D3FF-83D4-47C1-8477-A66C943C8E42}" presName="root" presStyleCnt="0">
        <dgm:presLayoutVars>
          <dgm:dir/>
          <dgm:resizeHandles val="exact"/>
        </dgm:presLayoutVars>
      </dgm:prSet>
      <dgm:spPr/>
    </dgm:pt>
    <dgm:pt modelId="{8847A8B9-3400-40AA-A1FD-E053EDC6FC77}" type="pres">
      <dgm:prSet presAssocID="{E6FFA2D0-5115-4232-8BEA-E48426D903CA}" presName="compNode" presStyleCnt="0"/>
      <dgm:spPr/>
    </dgm:pt>
    <dgm:pt modelId="{AE17A995-30A0-4939-80D8-BF9B1AE75941}" type="pres">
      <dgm:prSet presAssocID="{E6FFA2D0-5115-4232-8BEA-E48426D903CA}" presName="bgRect" presStyleLbl="bgShp" presStyleIdx="0" presStyleCnt="3"/>
      <dgm:spPr/>
    </dgm:pt>
    <dgm:pt modelId="{DC4272D8-C604-4CE4-B588-409A3C55402E}" type="pres">
      <dgm:prSet presAssocID="{E6FFA2D0-5115-4232-8BEA-E48426D903C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115FBF81-97CB-42F2-821A-F88A43BE90F5}" type="pres">
      <dgm:prSet presAssocID="{E6FFA2D0-5115-4232-8BEA-E48426D903CA}" presName="spaceRect" presStyleCnt="0"/>
      <dgm:spPr/>
    </dgm:pt>
    <dgm:pt modelId="{BEEBD4CD-590E-423D-923D-EAA98C63179D}" type="pres">
      <dgm:prSet presAssocID="{E6FFA2D0-5115-4232-8BEA-E48426D903CA}" presName="parTx" presStyleLbl="revTx" presStyleIdx="0" presStyleCnt="4">
        <dgm:presLayoutVars>
          <dgm:chMax val="0"/>
          <dgm:chPref val="0"/>
        </dgm:presLayoutVars>
      </dgm:prSet>
      <dgm:spPr/>
    </dgm:pt>
    <dgm:pt modelId="{ABD1EDC6-9934-4A75-9DEA-56E315BAF34A}" type="pres">
      <dgm:prSet presAssocID="{44D45D5D-B15D-4EC0-AC24-738B27CAF14D}" presName="sibTrans" presStyleCnt="0"/>
      <dgm:spPr/>
    </dgm:pt>
    <dgm:pt modelId="{3DAFCFB5-7688-4ACF-B180-8F77CA379F1F}" type="pres">
      <dgm:prSet presAssocID="{B4D8D1CE-8BEE-4EDC-BE81-9D5D71C8FDB1}" presName="compNode" presStyleCnt="0"/>
      <dgm:spPr/>
    </dgm:pt>
    <dgm:pt modelId="{94EFFF43-1EDD-4E7B-BBFB-60E3411EED04}" type="pres">
      <dgm:prSet presAssocID="{B4D8D1CE-8BEE-4EDC-BE81-9D5D71C8FDB1}" presName="bgRect" presStyleLbl="bgShp" presStyleIdx="1" presStyleCnt="3"/>
      <dgm:spPr/>
    </dgm:pt>
    <dgm:pt modelId="{CC9AE9FF-D06E-4D1E-9021-C32C3D367607}" type="pres">
      <dgm:prSet presAssocID="{B4D8D1CE-8BEE-4EDC-BE81-9D5D71C8FDB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4CF6D3AE-11A1-40CE-A388-AF7F7F9B064C}" type="pres">
      <dgm:prSet presAssocID="{B4D8D1CE-8BEE-4EDC-BE81-9D5D71C8FDB1}" presName="spaceRect" presStyleCnt="0"/>
      <dgm:spPr/>
    </dgm:pt>
    <dgm:pt modelId="{05675C8B-FA5D-4425-959D-F9809987BD07}" type="pres">
      <dgm:prSet presAssocID="{B4D8D1CE-8BEE-4EDC-BE81-9D5D71C8FDB1}" presName="parTx" presStyleLbl="revTx" presStyleIdx="1" presStyleCnt="4">
        <dgm:presLayoutVars>
          <dgm:chMax val="0"/>
          <dgm:chPref val="0"/>
        </dgm:presLayoutVars>
      </dgm:prSet>
      <dgm:spPr/>
    </dgm:pt>
    <dgm:pt modelId="{9AC1DD37-9A82-443E-AC19-0AB3FA3ABC2C}" type="pres">
      <dgm:prSet presAssocID="{4F3713E9-C4B8-4C4A-8071-92D1677708A5}" presName="sibTrans" presStyleCnt="0"/>
      <dgm:spPr/>
    </dgm:pt>
    <dgm:pt modelId="{3F743A61-119A-49A8-83C6-5BDE277810DD}" type="pres">
      <dgm:prSet presAssocID="{77B6DF4B-5024-4486-9634-A4304BFE0DD9}" presName="compNode" presStyleCnt="0"/>
      <dgm:spPr/>
    </dgm:pt>
    <dgm:pt modelId="{A061B50B-CF0F-4899-B835-63B8CA14736C}" type="pres">
      <dgm:prSet presAssocID="{77B6DF4B-5024-4486-9634-A4304BFE0DD9}" presName="bgRect" presStyleLbl="bgShp" presStyleIdx="2" presStyleCnt="3"/>
      <dgm:spPr/>
    </dgm:pt>
    <dgm:pt modelId="{67E1D361-7C52-4BB2-8FB6-8D91769DCA6B}" type="pres">
      <dgm:prSet presAssocID="{77B6DF4B-5024-4486-9634-A4304BFE0D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CFF5F06C-8D32-4102-AAF9-C240257D78DE}" type="pres">
      <dgm:prSet presAssocID="{77B6DF4B-5024-4486-9634-A4304BFE0DD9}" presName="spaceRect" presStyleCnt="0"/>
      <dgm:spPr/>
    </dgm:pt>
    <dgm:pt modelId="{2FFAB2E8-7D1B-4461-BBF1-29D3DF62D61B}" type="pres">
      <dgm:prSet presAssocID="{77B6DF4B-5024-4486-9634-A4304BFE0DD9}" presName="parTx" presStyleLbl="revTx" presStyleIdx="2" presStyleCnt="4">
        <dgm:presLayoutVars>
          <dgm:chMax val="0"/>
          <dgm:chPref val="0"/>
        </dgm:presLayoutVars>
      </dgm:prSet>
      <dgm:spPr/>
    </dgm:pt>
    <dgm:pt modelId="{9A8FB292-D14D-4E15-9D90-7EF019497AFE}" type="pres">
      <dgm:prSet presAssocID="{77B6DF4B-5024-4486-9634-A4304BFE0DD9}" presName="desTx" presStyleLbl="revTx" presStyleIdx="3" presStyleCnt="4" custScaleX="99874">
        <dgm:presLayoutVars/>
      </dgm:prSet>
      <dgm:spPr/>
    </dgm:pt>
  </dgm:ptLst>
  <dgm:cxnLst>
    <dgm:cxn modelId="{33AEB608-1D95-4E8C-89F2-B8BB31119418}" type="presOf" srcId="{77B6DF4B-5024-4486-9634-A4304BFE0DD9}" destId="{2FFAB2E8-7D1B-4461-BBF1-29D3DF62D61B}" srcOrd="0" destOrd="0" presId="urn:microsoft.com/office/officeart/2018/2/layout/IconVerticalSolidList"/>
    <dgm:cxn modelId="{DEB03131-0B8D-45D8-81E6-3FB6D87A6105}" srcId="{77B6DF4B-5024-4486-9634-A4304BFE0DD9}" destId="{B478393D-C0E7-4677-B625-A8F0EC4CB3E5}" srcOrd="1" destOrd="0" parTransId="{8EB8E1AB-CCAF-49E7-940B-932A8DE16013}" sibTransId="{583E3997-4253-457A-AF33-4797453A65A2}"/>
    <dgm:cxn modelId="{39102F49-DA92-419A-8876-CDEC5787A48A}" type="presOf" srcId="{BE66D3FF-83D4-47C1-8477-A66C943C8E42}" destId="{83D8F229-9230-4183-ACC3-07B21B50A255}" srcOrd="0" destOrd="0" presId="urn:microsoft.com/office/officeart/2018/2/layout/IconVerticalSolidList"/>
    <dgm:cxn modelId="{C03B5350-A42C-489B-92B5-E8411E4C9D20}" type="presOf" srcId="{B4D8D1CE-8BEE-4EDC-BE81-9D5D71C8FDB1}" destId="{05675C8B-FA5D-4425-959D-F9809987BD07}" srcOrd="0" destOrd="0" presId="urn:microsoft.com/office/officeart/2018/2/layout/IconVerticalSolidList"/>
    <dgm:cxn modelId="{299DB5A6-4894-44B1-B3D7-DFA7E1D6D638}" type="presOf" srcId="{B478393D-C0E7-4677-B625-A8F0EC4CB3E5}" destId="{9A8FB292-D14D-4E15-9D90-7EF019497AFE}" srcOrd="0" destOrd="1" presId="urn:microsoft.com/office/officeart/2018/2/layout/IconVerticalSolidList"/>
    <dgm:cxn modelId="{7E92DDB7-5315-4E7C-A717-192DEE2C8B4F}" srcId="{BE66D3FF-83D4-47C1-8477-A66C943C8E42}" destId="{77B6DF4B-5024-4486-9634-A4304BFE0DD9}" srcOrd="2" destOrd="0" parTransId="{05E58087-07EC-4257-A6FF-60D4819212FE}" sibTransId="{CBE821C3-19ED-47DA-9D1E-81A6556A52DB}"/>
    <dgm:cxn modelId="{E9A6DDC1-2F0E-4E48-BF9E-BD1A0D1EE196}" type="presOf" srcId="{E6FFA2D0-5115-4232-8BEA-E48426D903CA}" destId="{BEEBD4CD-590E-423D-923D-EAA98C63179D}" srcOrd="0" destOrd="0" presId="urn:microsoft.com/office/officeart/2018/2/layout/IconVerticalSolidList"/>
    <dgm:cxn modelId="{B0066FCF-0535-456D-8E2E-4D87F2C0A875}" type="presOf" srcId="{9A138C38-9C44-4BC6-A920-34FF50F57E03}" destId="{9A8FB292-D14D-4E15-9D90-7EF019497AFE}" srcOrd="0" destOrd="0" presId="urn:microsoft.com/office/officeart/2018/2/layout/IconVerticalSolidList"/>
    <dgm:cxn modelId="{F8A430D7-F753-4A1C-9994-9B0024211A63}" srcId="{BE66D3FF-83D4-47C1-8477-A66C943C8E42}" destId="{B4D8D1CE-8BEE-4EDC-BE81-9D5D71C8FDB1}" srcOrd="1" destOrd="0" parTransId="{EB6777B8-C56A-4043-B89C-84AA33240EC9}" sibTransId="{4F3713E9-C4B8-4C4A-8071-92D1677708A5}"/>
    <dgm:cxn modelId="{FD7997E7-0DB8-4764-A686-488DC854877B}" srcId="{77B6DF4B-5024-4486-9634-A4304BFE0DD9}" destId="{9A138C38-9C44-4BC6-A920-34FF50F57E03}" srcOrd="0" destOrd="0" parTransId="{0F3781F9-0927-4EB9-B015-D8613B99129B}" sibTransId="{EE00919C-2897-4D57-B674-6A011F84B2CC}"/>
    <dgm:cxn modelId="{F20C4FFF-B9ED-46F7-89B2-A6C68CB97ACA}" srcId="{BE66D3FF-83D4-47C1-8477-A66C943C8E42}" destId="{E6FFA2D0-5115-4232-8BEA-E48426D903CA}" srcOrd="0" destOrd="0" parTransId="{2A32300C-D8E0-459D-B698-652DD89B7344}" sibTransId="{44D45D5D-B15D-4EC0-AC24-738B27CAF14D}"/>
    <dgm:cxn modelId="{1B12FD9D-4923-4A2C-AC6F-7A4364C52E28}" type="presParOf" srcId="{83D8F229-9230-4183-ACC3-07B21B50A255}" destId="{8847A8B9-3400-40AA-A1FD-E053EDC6FC77}" srcOrd="0" destOrd="0" presId="urn:microsoft.com/office/officeart/2018/2/layout/IconVerticalSolidList"/>
    <dgm:cxn modelId="{EDAE740B-3164-4BD3-A207-128A5749FC3D}" type="presParOf" srcId="{8847A8B9-3400-40AA-A1FD-E053EDC6FC77}" destId="{AE17A995-30A0-4939-80D8-BF9B1AE75941}" srcOrd="0" destOrd="0" presId="urn:microsoft.com/office/officeart/2018/2/layout/IconVerticalSolidList"/>
    <dgm:cxn modelId="{6E84EBFA-E6F4-4E3D-9B33-AEA45062639E}" type="presParOf" srcId="{8847A8B9-3400-40AA-A1FD-E053EDC6FC77}" destId="{DC4272D8-C604-4CE4-B588-409A3C55402E}" srcOrd="1" destOrd="0" presId="urn:microsoft.com/office/officeart/2018/2/layout/IconVerticalSolidList"/>
    <dgm:cxn modelId="{04B4F064-C35D-4894-885C-715EE53DCB43}" type="presParOf" srcId="{8847A8B9-3400-40AA-A1FD-E053EDC6FC77}" destId="{115FBF81-97CB-42F2-821A-F88A43BE90F5}" srcOrd="2" destOrd="0" presId="urn:microsoft.com/office/officeart/2018/2/layout/IconVerticalSolidList"/>
    <dgm:cxn modelId="{ACBF72AB-0456-492A-A0BD-2500358B81B8}" type="presParOf" srcId="{8847A8B9-3400-40AA-A1FD-E053EDC6FC77}" destId="{BEEBD4CD-590E-423D-923D-EAA98C63179D}" srcOrd="3" destOrd="0" presId="urn:microsoft.com/office/officeart/2018/2/layout/IconVerticalSolidList"/>
    <dgm:cxn modelId="{68CC1886-356F-4957-8557-5C719BB5A4FA}" type="presParOf" srcId="{83D8F229-9230-4183-ACC3-07B21B50A255}" destId="{ABD1EDC6-9934-4A75-9DEA-56E315BAF34A}" srcOrd="1" destOrd="0" presId="urn:microsoft.com/office/officeart/2018/2/layout/IconVerticalSolidList"/>
    <dgm:cxn modelId="{638BCFFB-1F38-476E-8103-1FB06FC81002}" type="presParOf" srcId="{83D8F229-9230-4183-ACC3-07B21B50A255}" destId="{3DAFCFB5-7688-4ACF-B180-8F77CA379F1F}" srcOrd="2" destOrd="0" presId="urn:microsoft.com/office/officeart/2018/2/layout/IconVerticalSolidList"/>
    <dgm:cxn modelId="{0CA73056-9568-4CEC-92D6-AF645993D112}" type="presParOf" srcId="{3DAFCFB5-7688-4ACF-B180-8F77CA379F1F}" destId="{94EFFF43-1EDD-4E7B-BBFB-60E3411EED04}" srcOrd="0" destOrd="0" presId="urn:microsoft.com/office/officeart/2018/2/layout/IconVerticalSolidList"/>
    <dgm:cxn modelId="{ED21EEFC-4329-4E15-97A8-1EDA54E48482}" type="presParOf" srcId="{3DAFCFB5-7688-4ACF-B180-8F77CA379F1F}" destId="{CC9AE9FF-D06E-4D1E-9021-C32C3D367607}" srcOrd="1" destOrd="0" presId="urn:microsoft.com/office/officeart/2018/2/layout/IconVerticalSolidList"/>
    <dgm:cxn modelId="{7AB7C7EA-8C24-475D-887B-BF9A8014670A}" type="presParOf" srcId="{3DAFCFB5-7688-4ACF-B180-8F77CA379F1F}" destId="{4CF6D3AE-11A1-40CE-A388-AF7F7F9B064C}" srcOrd="2" destOrd="0" presId="urn:microsoft.com/office/officeart/2018/2/layout/IconVerticalSolidList"/>
    <dgm:cxn modelId="{B2559F0E-7DB5-4D41-A3B3-4DD951CAD2EE}" type="presParOf" srcId="{3DAFCFB5-7688-4ACF-B180-8F77CA379F1F}" destId="{05675C8B-FA5D-4425-959D-F9809987BD07}" srcOrd="3" destOrd="0" presId="urn:microsoft.com/office/officeart/2018/2/layout/IconVerticalSolidList"/>
    <dgm:cxn modelId="{10639316-9623-4942-91FB-145527936FD0}" type="presParOf" srcId="{83D8F229-9230-4183-ACC3-07B21B50A255}" destId="{9AC1DD37-9A82-443E-AC19-0AB3FA3ABC2C}" srcOrd="3" destOrd="0" presId="urn:microsoft.com/office/officeart/2018/2/layout/IconVerticalSolidList"/>
    <dgm:cxn modelId="{33A7728D-4155-427E-BF4A-F94D48BBA5F8}" type="presParOf" srcId="{83D8F229-9230-4183-ACC3-07B21B50A255}" destId="{3F743A61-119A-49A8-83C6-5BDE277810DD}" srcOrd="4" destOrd="0" presId="urn:microsoft.com/office/officeart/2018/2/layout/IconVerticalSolidList"/>
    <dgm:cxn modelId="{107766A2-E6F2-476B-AACF-82B8BB72D1AB}" type="presParOf" srcId="{3F743A61-119A-49A8-83C6-5BDE277810DD}" destId="{A061B50B-CF0F-4899-B835-63B8CA14736C}" srcOrd="0" destOrd="0" presId="urn:microsoft.com/office/officeart/2018/2/layout/IconVerticalSolidList"/>
    <dgm:cxn modelId="{2A967E1A-FF96-4827-BDF1-9AD7DF52F3BB}" type="presParOf" srcId="{3F743A61-119A-49A8-83C6-5BDE277810DD}" destId="{67E1D361-7C52-4BB2-8FB6-8D91769DCA6B}" srcOrd="1" destOrd="0" presId="urn:microsoft.com/office/officeart/2018/2/layout/IconVerticalSolidList"/>
    <dgm:cxn modelId="{634DE0B2-F34A-4A41-9BBB-E90F69F8892F}" type="presParOf" srcId="{3F743A61-119A-49A8-83C6-5BDE277810DD}" destId="{CFF5F06C-8D32-4102-AAF9-C240257D78DE}" srcOrd="2" destOrd="0" presId="urn:microsoft.com/office/officeart/2018/2/layout/IconVerticalSolidList"/>
    <dgm:cxn modelId="{9BBCB8E1-A050-4C85-BC1E-15438DF2D125}" type="presParOf" srcId="{3F743A61-119A-49A8-83C6-5BDE277810DD}" destId="{2FFAB2E8-7D1B-4461-BBF1-29D3DF62D61B}" srcOrd="3" destOrd="0" presId="urn:microsoft.com/office/officeart/2018/2/layout/IconVerticalSolidList"/>
    <dgm:cxn modelId="{4A505644-D63B-47BF-BE33-029C328AEBE4}" type="presParOf" srcId="{3F743A61-119A-49A8-83C6-5BDE277810DD}" destId="{9A8FB292-D14D-4E15-9D90-7EF019497AFE}"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31F565-83FD-4E37-8DA3-6586081956A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7C1DE27-6F7A-4583-B44B-B23385F658A0}">
      <dgm:prSet/>
      <dgm:spPr/>
      <dgm:t>
        <a:bodyPr/>
        <a:lstStyle/>
        <a:p>
          <a:pPr>
            <a:lnSpc>
              <a:spcPct val="100000"/>
            </a:lnSpc>
          </a:pPr>
          <a:r>
            <a:rPr lang="en-GB"/>
            <a:t>Is a direct representation of the recursive description. </a:t>
          </a:r>
          <a:endParaRPr lang="en-US"/>
        </a:p>
      </dgm:t>
    </dgm:pt>
    <dgm:pt modelId="{F9CC0983-C0DF-499C-8811-4D57F2CEC9EE}" type="parTrans" cxnId="{424C77E1-87B7-4543-877E-1D66D242BAC3}">
      <dgm:prSet/>
      <dgm:spPr/>
      <dgm:t>
        <a:bodyPr/>
        <a:lstStyle/>
        <a:p>
          <a:endParaRPr lang="en-US"/>
        </a:p>
      </dgm:t>
    </dgm:pt>
    <dgm:pt modelId="{1F4B472F-ED24-4479-9382-88C12D23D71A}" type="sibTrans" cxnId="{424C77E1-87B7-4543-877E-1D66D242BAC3}">
      <dgm:prSet/>
      <dgm:spPr/>
      <dgm:t>
        <a:bodyPr/>
        <a:lstStyle/>
        <a:p>
          <a:pPr>
            <a:lnSpc>
              <a:spcPct val="100000"/>
            </a:lnSpc>
          </a:pPr>
          <a:endParaRPr lang="en-US"/>
        </a:p>
      </dgm:t>
    </dgm:pt>
    <dgm:pt modelId="{8089045B-4275-428F-ADE9-3AA9B6872CC9}">
      <dgm:prSet/>
      <dgm:spPr/>
      <dgm:t>
        <a:bodyPr/>
        <a:lstStyle/>
        <a:p>
          <a:pPr>
            <a:lnSpc>
              <a:spcPct val="100000"/>
            </a:lnSpc>
          </a:pPr>
          <a:r>
            <a:rPr lang="en-GB"/>
            <a:t>Uses the recursive function of a problem to recursively divide and solve the problem. </a:t>
          </a:r>
          <a:endParaRPr lang="en-US"/>
        </a:p>
      </dgm:t>
    </dgm:pt>
    <dgm:pt modelId="{F30BEBE3-A179-4D89-BAC9-6E0BC124F7B9}" type="parTrans" cxnId="{D2E35DBB-EF34-49B4-913D-52BBCC63E6E6}">
      <dgm:prSet/>
      <dgm:spPr/>
      <dgm:t>
        <a:bodyPr/>
        <a:lstStyle/>
        <a:p>
          <a:endParaRPr lang="en-US"/>
        </a:p>
      </dgm:t>
    </dgm:pt>
    <dgm:pt modelId="{1FCB61A6-31BC-422F-BC33-BA8FF77295F4}" type="sibTrans" cxnId="{D2E35DBB-EF34-49B4-913D-52BBCC63E6E6}">
      <dgm:prSet/>
      <dgm:spPr/>
      <dgm:t>
        <a:bodyPr/>
        <a:lstStyle/>
        <a:p>
          <a:pPr>
            <a:lnSpc>
              <a:spcPct val="100000"/>
            </a:lnSpc>
          </a:pPr>
          <a:endParaRPr lang="en-US"/>
        </a:p>
      </dgm:t>
    </dgm:pt>
    <dgm:pt modelId="{3BC3BCF9-7295-46EF-B686-1AB100090856}">
      <dgm:prSet/>
      <dgm:spPr/>
      <dgm:t>
        <a:bodyPr/>
        <a:lstStyle/>
        <a:p>
          <a:pPr>
            <a:lnSpc>
              <a:spcPct val="100000"/>
            </a:lnSpc>
          </a:pPr>
          <a:r>
            <a:rPr lang="en-GB" dirty="0"/>
            <a:t>To speed up the process of recursion we use an array to store every calculated values. This way we can detect solved problems and avoid computing them again. </a:t>
          </a:r>
          <a:r>
            <a:rPr lang="en-GB" b="1" dirty="0"/>
            <a:t>(memoization) </a:t>
          </a:r>
          <a:endParaRPr lang="en-US" b="1" dirty="0"/>
        </a:p>
      </dgm:t>
    </dgm:pt>
    <dgm:pt modelId="{4F83921F-D37A-40A1-ABBB-427E1697669B}" type="parTrans" cxnId="{817F1DD3-2994-45A9-BED6-D364C84B8340}">
      <dgm:prSet/>
      <dgm:spPr/>
      <dgm:t>
        <a:bodyPr/>
        <a:lstStyle/>
        <a:p>
          <a:endParaRPr lang="en-US"/>
        </a:p>
      </dgm:t>
    </dgm:pt>
    <dgm:pt modelId="{1A242920-BB63-47A1-9DE1-8921E5AF5845}" type="sibTrans" cxnId="{817F1DD3-2994-45A9-BED6-D364C84B8340}">
      <dgm:prSet/>
      <dgm:spPr/>
      <dgm:t>
        <a:bodyPr/>
        <a:lstStyle/>
        <a:p>
          <a:pPr>
            <a:lnSpc>
              <a:spcPct val="100000"/>
            </a:lnSpc>
          </a:pPr>
          <a:endParaRPr lang="en-US"/>
        </a:p>
      </dgm:t>
    </dgm:pt>
    <dgm:pt modelId="{BD766CED-4DD9-45AA-B9B4-F8C079AB6DE4}">
      <dgm:prSet/>
      <dgm:spPr/>
      <dgm:t>
        <a:bodyPr/>
        <a:lstStyle/>
        <a:p>
          <a:pPr>
            <a:lnSpc>
              <a:spcPct val="100000"/>
            </a:lnSpc>
          </a:pPr>
          <a:r>
            <a:rPr lang="en-GB" dirty="0"/>
            <a:t>Named the Top-Down approach because of its ability to divide a problem recursively to smaller subproblems, thus moving from the “top” of an array to its “Bottom”</a:t>
          </a:r>
          <a:endParaRPr lang="en-US" dirty="0"/>
        </a:p>
      </dgm:t>
    </dgm:pt>
    <dgm:pt modelId="{52E395B4-E759-4F30-ADD9-86E5531D8970}" type="parTrans" cxnId="{0603C1FF-8D4F-443B-8FFE-D9655BFFCF80}">
      <dgm:prSet/>
      <dgm:spPr/>
      <dgm:t>
        <a:bodyPr/>
        <a:lstStyle/>
        <a:p>
          <a:endParaRPr lang="en-US"/>
        </a:p>
      </dgm:t>
    </dgm:pt>
    <dgm:pt modelId="{757BB217-E642-48C2-A59B-C39CEEA9968D}" type="sibTrans" cxnId="{0603C1FF-8D4F-443B-8FFE-D9655BFFCF80}">
      <dgm:prSet/>
      <dgm:spPr/>
      <dgm:t>
        <a:bodyPr/>
        <a:lstStyle/>
        <a:p>
          <a:endParaRPr lang="en-US"/>
        </a:p>
      </dgm:t>
    </dgm:pt>
    <dgm:pt modelId="{E18B4FA7-7FAE-49D2-8A87-679BBDBFCF39}" type="pres">
      <dgm:prSet presAssocID="{6D31F565-83FD-4E37-8DA3-6586081956A6}" presName="root" presStyleCnt="0">
        <dgm:presLayoutVars>
          <dgm:dir/>
          <dgm:resizeHandles val="exact"/>
        </dgm:presLayoutVars>
      </dgm:prSet>
      <dgm:spPr/>
    </dgm:pt>
    <dgm:pt modelId="{D6453709-B613-48C6-BEED-F0C009ECF3FB}" type="pres">
      <dgm:prSet presAssocID="{B7C1DE27-6F7A-4583-B44B-B23385F658A0}" presName="compNode" presStyleCnt="0"/>
      <dgm:spPr/>
    </dgm:pt>
    <dgm:pt modelId="{697958DF-EF4B-417F-A4B2-3C7E6919236A}" type="pres">
      <dgm:prSet presAssocID="{B7C1DE27-6F7A-4583-B44B-B23385F658A0}" presName="bgRect" presStyleLbl="bgShp" presStyleIdx="0" presStyleCnt="4"/>
      <dgm:spPr/>
    </dgm:pt>
    <dgm:pt modelId="{0488BC4B-680E-4C2F-9841-F65A2D0652C1}" type="pres">
      <dgm:prSet presAssocID="{B7C1DE27-6F7A-4583-B44B-B23385F658A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777F64B9-2152-435E-B362-4681DFB4BAD1}" type="pres">
      <dgm:prSet presAssocID="{B7C1DE27-6F7A-4583-B44B-B23385F658A0}" presName="spaceRect" presStyleCnt="0"/>
      <dgm:spPr/>
    </dgm:pt>
    <dgm:pt modelId="{AFC6A43B-7358-468F-B7CA-6696668F8F1D}" type="pres">
      <dgm:prSet presAssocID="{B7C1DE27-6F7A-4583-B44B-B23385F658A0}" presName="parTx" presStyleLbl="revTx" presStyleIdx="0" presStyleCnt="4">
        <dgm:presLayoutVars>
          <dgm:chMax val="0"/>
          <dgm:chPref val="0"/>
        </dgm:presLayoutVars>
      </dgm:prSet>
      <dgm:spPr/>
    </dgm:pt>
    <dgm:pt modelId="{04FAE053-FD59-4351-B85D-209EB0986409}" type="pres">
      <dgm:prSet presAssocID="{1F4B472F-ED24-4479-9382-88C12D23D71A}" presName="sibTrans" presStyleCnt="0"/>
      <dgm:spPr/>
    </dgm:pt>
    <dgm:pt modelId="{D258A069-8B84-4497-AC15-F0899ED7FBBE}" type="pres">
      <dgm:prSet presAssocID="{8089045B-4275-428F-ADE9-3AA9B6872CC9}" presName="compNode" presStyleCnt="0"/>
      <dgm:spPr/>
    </dgm:pt>
    <dgm:pt modelId="{D01757A4-1791-4157-9EDD-46E36EB7A57A}" type="pres">
      <dgm:prSet presAssocID="{8089045B-4275-428F-ADE9-3AA9B6872CC9}" presName="bgRect" presStyleLbl="bgShp" presStyleIdx="1" presStyleCnt="4"/>
      <dgm:spPr/>
    </dgm:pt>
    <dgm:pt modelId="{BAC655D1-D11F-4DDA-85F1-592C7E8CAAFE}" type="pres">
      <dgm:prSet presAssocID="{8089045B-4275-428F-ADE9-3AA9B6872C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1588BDC-406C-4FBE-9956-205D82ED7A42}" type="pres">
      <dgm:prSet presAssocID="{8089045B-4275-428F-ADE9-3AA9B6872CC9}" presName="spaceRect" presStyleCnt="0"/>
      <dgm:spPr/>
    </dgm:pt>
    <dgm:pt modelId="{67B0FAD5-F88D-4C8D-A448-B4B0D63A7F16}" type="pres">
      <dgm:prSet presAssocID="{8089045B-4275-428F-ADE9-3AA9B6872CC9}" presName="parTx" presStyleLbl="revTx" presStyleIdx="1" presStyleCnt="4">
        <dgm:presLayoutVars>
          <dgm:chMax val="0"/>
          <dgm:chPref val="0"/>
        </dgm:presLayoutVars>
      </dgm:prSet>
      <dgm:spPr/>
    </dgm:pt>
    <dgm:pt modelId="{D4C81271-C360-4ED5-8F7C-890FC712648E}" type="pres">
      <dgm:prSet presAssocID="{1FCB61A6-31BC-422F-BC33-BA8FF77295F4}" presName="sibTrans" presStyleCnt="0"/>
      <dgm:spPr/>
    </dgm:pt>
    <dgm:pt modelId="{790F3406-EE86-4607-86B7-1B611A2EF007}" type="pres">
      <dgm:prSet presAssocID="{3BC3BCF9-7295-46EF-B686-1AB100090856}" presName="compNode" presStyleCnt="0"/>
      <dgm:spPr/>
    </dgm:pt>
    <dgm:pt modelId="{18ABD861-18D8-434F-8494-7CE41B27FC9F}" type="pres">
      <dgm:prSet presAssocID="{3BC3BCF9-7295-46EF-B686-1AB100090856}" presName="bgRect" presStyleLbl="bgShp" presStyleIdx="2" presStyleCnt="4"/>
      <dgm:spPr/>
    </dgm:pt>
    <dgm:pt modelId="{83D4D386-1FDF-48A6-BD40-B7FC0FA3F08E}" type="pres">
      <dgm:prSet presAssocID="{3BC3BCF9-7295-46EF-B686-1AB10009085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28482ADF-A4B7-42F5-A194-91DDA68C3E85}" type="pres">
      <dgm:prSet presAssocID="{3BC3BCF9-7295-46EF-B686-1AB100090856}" presName="spaceRect" presStyleCnt="0"/>
      <dgm:spPr/>
    </dgm:pt>
    <dgm:pt modelId="{22662867-9234-4803-9D05-ABEDE4EF79B6}" type="pres">
      <dgm:prSet presAssocID="{3BC3BCF9-7295-46EF-B686-1AB100090856}" presName="parTx" presStyleLbl="revTx" presStyleIdx="2" presStyleCnt="4">
        <dgm:presLayoutVars>
          <dgm:chMax val="0"/>
          <dgm:chPref val="0"/>
        </dgm:presLayoutVars>
      </dgm:prSet>
      <dgm:spPr/>
    </dgm:pt>
    <dgm:pt modelId="{8CB02091-BED7-4A9A-A522-E933FF5F470D}" type="pres">
      <dgm:prSet presAssocID="{1A242920-BB63-47A1-9DE1-8921E5AF5845}" presName="sibTrans" presStyleCnt="0"/>
      <dgm:spPr/>
    </dgm:pt>
    <dgm:pt modelId="{66D7DC80-CB00-4C00-B237-5A14292E4D0B}" type="pres">
      <dgm:prSet presAssocID="{BD766CED-4DD9-45AA-B9B4-F8C079AB6DE4}" presName="compNode" presStyleCnt="0"/>
      <dgm:spPr/>
    </dgm:pt>
    <dgm:pt modelId="{E0CC23EC-D97B-4257-8D3B-DF00F81EE17B}" type="pres">
      <dgm:prSet presAssocID="{BD766CED-4DD9-45AA-B9B4-F8C079AB6DE4}" presName="bgRect" presStyleLbl="bgShp" presStyleIdx="3" presStyleCnt="4"/>
      <dgm:spPr/>
    </dgm:pt>
    <dgm:pt modelId="{C2D5331B-2837-440D-B2A5-4925BC60633B}" type="pres">
      <dgm:prSet presAssocID="{BD766CED-4DD9-45AA-B9B4-F8C079AB6DE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550A95ED-BE19-49FF-AB87-58541BA4FF2C}" type="pres">
      <dgm:prSet presAssocID="{BD766CED-4DD9-45AA-B9B4-F8C079AB6DE4}" presName="spaceRect" presStyleCnt="0"/>
      <dgm:spPr/>
    </dgm:pt>
    <dgm:pt modelId="{3D2B8498-F046-4B80-96E8-3547D80C86F2}" type="pres">
      <dgm:prSet presAssocID="{BD766CED-4DD9-45AA-B9B4-F8C079AB6DE4}" presName="parTx" presStyleLbl="revTx" presStyleIdx="3" presStyleCnt="4">
        <dgm:presLayoutVars>
          <dgm:chMax val="0"/>
          <dgm:chPref val="0"/>
        </dgm:presLayoutVars>
      </dgm:prSet>
      <dgm:spPr/>
    </dgm:pt>
  </dgm:ptLst>
  <dgm:cxnLst>
    <dgm:cxn modelId="{A96BFB12-96C9-49BE-98B6-ED09A6C04A0E}" type="presOf" srcId="{3BC3BCF9-7295-46EF-B686-1AB100090856}" destId="{22662867-9234-4803-9D05-ABEDE4EF79B6}" srcOrd="0" destOrd="0" presId="urn:microsoft.com/office/officeart/2018/2/layout/IconVerticalSolidList"/>
    <dgm:cxn modelId="{EF240F14-B694-4EFD-B2F4-6758166BFCA0}" type="presOf" srcId="{6D31F565-83FD-4E37-8DA3-6586081956A6}" destId="{E18B4FA7-7FAE-49D2-8A87-679BBDBFCF39}" srcOrd="0" destOrd="0" presId="urn:microsoft.com/office/officeart/2018/2/layout/IconVerticalSolidList"/>
    <dgm:cxn modelId="{03B6DB37-A41F-4E7B-911A-62ED11E4901A}" type="presOf" srcId="{BD766CED-4DD9-45AA-B9B4-F8C079AB6DE4}" destId="{3D2B8498-F046-4B80-96E8-3547D80C86F2}" srcOrd="0" destOrd="0" presId="urn:microsoft.com/office/officeart/2018/2/layout/IconVerticalSolidList"/>
    <dgm:cxn modelId="{CAB83599-F1FF-4978-952A-7EBF2E74BF61}" type="presOf" srcId="{8089045B-4275-428F-ADE9-3AA9B6872CC9}" destId="{67B0FAD5-F88D-4C8D-A448-B4B0D63A7F16}" srcOrd="0" destOrd="0" presId="urn:microsoft.com/office/officeart/2018/2/layout/IconVerticalSolidList"/>
    <dgm:cxn modelId="{D2E35DBB-EF34-49B4-913D-52BBCC63E6E6}" srcId="{6D31F565-83FD-4E37-8DA3-6586081956A6}" destId="{8089045B-4275-428F-ADE9-3AA9B6872CC9}" srcOrd="1" destOrd="0" parTransId="{F30BEBE3-A179-4D89-BAC9-6E0BC124F7B9}" sibTransId="{1FCB61A6-31BC-422F-BC33-BA8FF77295F4}"/>
    <dgm:cxn modelId="{DE75DCC1-7A24-443F-8DA9-3124580DCDDD}" type="presOf" srcId="{B7C1DE27-6F7A-4583-B44B-B23385F658A0}" destId="{AFC6A43B-7358-468F-B7CA-6696668F8F1D}" srcOrd="0" destOrd="0" presId="urn:microsoft.com/office/officeart/2018/2/layout/IconVerticalSolidList"/>
    <dgm:cxn modelId="{817F1DD3-2994-45A9-BED6-D364C84B8340}" srcId="{6D31F565-83FD-4E37-8DA3-6586081956A6}" destId="{3BC3BCF9-7295-46EF-B686-1AB100090856}" srcOrd="2" destOrd="0" parTransId="{4F83921F-D37A-40A1-ABBB-427E1697669B}" sibTransId="{1A242920-BB63-47A1-9DE1-8921E5AF5845}"/>
    <dgm:cxn modelId="{424C77E1-87B7-4543-877E-1D66D242BAC3}" srcId="{6D31F565-83FD-4E37-8DA3-6586081956A6}" destId="{B7C1DE27-6F7A-4583-B44B-B23385F658A0}" srcOrd="0" destOrd="0" parTransId="{F9CC0983-C0DF-499C-8811-4D57F2CEC9EE}" sibTransId="{1F4B472F-ED24-4479-9382-88C12D23D71A}"/>
    <dgm:cxn modelId="{0603C1FF-8D4F-443B-8FFE-D9655BFFCF80}" srcId="{6D31F565-83FD-4E37-8DA3-6586081956A6}" destId="{BD766CED-4DD9-45AA-B9B4-F8C079AB6DE4}" srcOrd="3" destOrd="0" parTransId="{52E395B4-E759-4F30-ADD9-86E5531D8970}" sibTransId="{757BB217-E642-48C2-A59B-C39CEEA9968D}"/>
    <dgm:cxn modelId="{9AF80636-640C-4367-8CF9-A43A8AB1339B}" type="presParOf" srcId="{E18B4FA7-7FAE-49D2-8A87-679BBDBFCF39}" destId="{D6453709-B613-48C6-BEED-F0C009ECF3FB}" srcOrd="0" destOrd="0" presId="urn:microsoft.com/office/officeart/2018/2/layout/IconVerticalSolidList"/>
    <dgm:cxn modelId="{BFDE8A8E-B226-48DA-B2AC-133C6ED311A9}" type="presParOf" srcId="{D6453709-B613-48C6-BEED-F0C009ECF3FB}" destId="{697958DF-EF4B-417F-A4B2-3C7E6919236A}" srcOrd="0" destOrd="0" presId="urn:microsoft.com/office/officeart/2018/2/layout/IconVerticalSolidList"/>
    <dgm:cxn modelId="{1F2906A2-D9F4-4F0D-A034-FD6B20F5F4A7}" type="presParOf" srcId="{D6453709-B613-48C6-BEED-F0C009ECF3FB}" destId="{0488BC4B-680E-4C2F-9841-F65A2D0652C1}" srcOrd="1" destOrd="0" presId="urn:microsoft.com/office/officeart/2018/2/layout/IconVerticalSolidList"/>
    <dgm:cxn modelId="{B00A88BD-39B2-4D57-BB9B-BF4874780FF1}" type="presParOf" srcId="{D6453709-B613-48C6-BEED-F0C009ECF3FB}" destId="{777F64B9-2152-435E-B362-4681DFB4BAD1}" srcOrd="2" destOrd="0" presId="urn:microsoft.com/office/officeart/2018/2/layout/IconVerticalSolidList"/>
    <dgm:cxn modelId="{2867E5AD-EC55-4541-A634-7D0DD831F866}" type="presParOf" srcId="{D6453709-B613-48C6-BEED-F0C009ECF3FB}" destId="{AFC6A43B-7358-468F-B7CA-6696668F8F1D}" srcOrd="3" destOrd="0" presId="urn:microsoft.com/office/officeart/2018/2/layout/IconVerticalSolidList"/>
    <dgm:cxn modelId="{71EC3197-2452-4011-8470-7BEDFA64B19B}" type="presParOf" srcId="{E18B4FA7-7FAE-49D2-8A87-679BBDBFCF39}" destId="{04FAE053-FD59-4351-B85D-209EB0986409}" srcOrd="1" destOrd="0" presId="urn:microsoft.com/office/officeart/2018/2/layout/IconVerticalSolidList"/>
    <dgm:cxn modelId="{E8A15020-7523-4F6D-8776-F3F54FA9C7FD}" type="presParOf" srcId="{E18B4FA7-7FAE-49D2-8A87-679BBDBFCF39}" destId="{D258A069-8B84-4497-AC15-F0899ED7FBBE}" srcOrd="2" destOrd="0" presId="urn:microsoft.com/office/officeart/2018/2/layout/IconVerticalSolidList"/>
    <dgm:cxn modelId="{9B179398-9998-4CDE-9574-9B35F6F7FECF}" type="presParOf" srcId="{D258A069-8B84-4497-AC15-F0899ED7FBBE}" destId="{D01757A4-1791-4157-9EDD-46E36EB7A57A}" srcOrd="0" destOrd="0" presId="urn:microsoft.com/office/officeart/2018/2/layout/IconVerticalSolidList"/>
    <dgm:cxn modelId="{9CB21139-1AF4-40C7-AB22-4D68BE025027}" type="presParOf" srcId="{D258A069-8B84-4497-AC15-F0899ED7FBBE}" destId="{BAC655D1-D11F-4DDA-85F1-592C7E8CAAFE}" srcOrd="1" destOrd="0" presId="urn:microsoft.com/office/officeart/2018/2/layout/IconVerticalSolidList"/>
    <dgm:cxn modelId="{AC1F7E6D-2C5A-48D9-881A-2D1517CF98CF}" type="presParOf" srcId="{D258A069-8B84-4497-AC15-F0899ED7FBBE}" destId="{B1588BDC-406C-4FBE-9956-205D82ED7A42}" srcOrd="2" destOrd="0" presId="urn:microsoft.com/office/officeart/2018/2/layout/IconVerticalSolidList"/>
    <dgm:cxn modelId="{41C16BF4-678E-41D1-B30E-EC25E5A14624}" type="presParOf" srcId="{D258A069-8B84-4497-AC15-F0899ED7FBBE}" destId="{67B0FAD5-F88D-4C8D-A448-B4B0D63A7F16}" srcOrd="3" destOrd="0" presId="urn:microsoft.com/office/officeart/2018/2/layout/IconVerticalSolidList"/>
    <dgm:cxn modelId="{040CA770-F989-4657-9EA9-0574465ABD7F}" type="presParOf" srcId="{E18B4FA7-7FAE-49D2-8A87-679BBDBFCF39}" destId="{D4C81271-C360-4ED5-8F7C-890FC712648E}" srcOrd="3" destOrd="0" presId="urn:microsoft.com/office/officeart/2018/2/layout/IconVerticalSolidList"/>
    <dgm:cxn modelId="{FD817B05-115D-4751-8CA0-8D531E312493}" type="presParOf" srcId="{E18B4FA7-7FAE-49D2-8A87-679BBDBFCF39}" destId="{790F3406-EE86-4607-86B7-1B611A2EF007}" srcOrd="4" destOrd="0" presId="urn:microsoft.com/office/officeart/2018/2/layout/IconVerticalSolidList"/>
    <dgm:cxn modelId="{E5E9CE52-4474-41EE-B4A3-A2F7E4A3543A}" type="presParOf" srcId="{790F3406-EE86-4607-86B7-1B611A2EF007}" destId="{18ABD861-18D8-434F-8494-7CE41B27FC9F}" srcOrd="0" destOrd="0" presId="urn:microsoft.com/office/officeart/2018/2/layout/IconVerticalSolidList"/>
    <dgm:cxn modelId="{E7756D7F-0751-4D91-BC7B-A2224F36823F}" type="presParOf" srcId="{790F3406-EE86-4607-86B7-1B611A2EF007}" destId="{83D4D386-1FDF-48A6-BD40-B7FC0FA3F08E}" srcOrd="1" destOrd="0" presId="urn:microsoft.com/office/officeart/2018/2/layout/IconVerticalSolidList"/>
    <dgm:cxn modelId="{F621CB63-E1F1-4C17-B2D8-353286E65D1E}" type="presParOf" srcId="{790F3406-EE86-4607-86B7-1B611A2EF007}" destId="{28482ADF-A4B7-42F5-A194-91DDA68C3E85}" srcOrd="2" destOrd="0" presId="urn:microsoft.com/office/officeart/2018/2/layout/IconVerticalSolidList"/>
    <dgm:cxn modelId="{77D46863-AC47-4036-9247-D53C008FAC67}" type="presParOf" srcId="{790F3406-EE86-4607-86B7-1B611A2EF007}" destId="{22662867-9234-4803-9D05-ABEDE4EF79B6}" srcOrd="3" destOrd="0" presId="urn:microsoft.com/office/officeart/2018/2/layout/IconVerticalSolidList"/>
    <dgm:cxn modelId="{E2497722-A766-44AE-B14C-F3D16CDC798F}" type="presParOf" srcId="{E18B4FA7-7FAE-49D2-8A87-679BBDBFCF39}" destId="{8CB02091-BED7-4A9A-A522-E933FF5F470D}" srcOrd="5" destOrd="0" presId="urn:microsoft.com/office/officeart/2018/2/layout/IconVerticalSolidList"/>
    <dgm:cxn modelId="{871C4A34-39BD-46E9-99A7-86685325A87B}" type="presParOf" srcId="{E18B4FA7-7FAE-49D2-8A87-679BBDBFCF39}" destId="{66D7DC80-CB00-4C00-B237-5A14292E4D0B}" srcOrd="6" destOrd="0" presId="urn:microsoft.com/office/officeart/2018/2/layout/IconVerticalSolidList"/>
    <dgm:cxn modelId="{8FC6DCF5-6F90-44DC-B641-DCE1943E5962}" type="presParOf" srcId="{66D7DC80-CB00-4C00-B237-5A14292E4D0B}" destId="{E0CC23EC-D97B-4257-8D3B-DF00F81EE17B}" srcOrd="0" destOrd="0" presId="urn:microsoft.com/office/officeart/2018/2/layout/IconVerticalSolidList"/>
    <dgm:cxn modelId="{0CFF2375-EC69-4181-AFA9-23C7751150B4}" type="presParOf" srcId="{66D7DC80-CB00-4C00-B237-5A14292E4D0B}" destId="{C2D5331B-2837-440D-B2A5-4925BC60633B}" srcOrd="1" destOrd="0" presId="urn:microsoft.com/office/officeart/2018/2/layout/IconVerticalSolidList"/>
    <dgm:cxn modelId="{C042B9CF-55B0-4864-87F7-8C4EA88CA35A}" type="presParOf" srcId="{66D7DC80-CB00-4C00-B237-5A14292E4D0B}" destId="{550A95ED-BE19-49FF-AB87-58541BA4FF2C}" srcOrd="2" destOrd="0" presId="urn:microsoft.com/office/officeart/2018/2/layout/IconVerticalSolidList"/>
    <dgm:cxn modelId="{DA0EBCBC-768F-4C0D-BE02-A657DC61C2B4}" type="presParOf" srcId="{66D7DC80-CB00-4C00-B237-5A14292E4D0B}" destId="{3D2B8498-F046-4B80-96E8-3547D80C86F2}"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DAD89-DECD-419D-BD63-03A1ED44EEF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605FFB-677A-4423-9185-0B5870F08A2B}">
      <dgm:prSet/>
      <dgm:spPr/>
      <dgm:t>
        <a:bodyPr/>
        <a:lstStyle/>
        <a:p>
          <a:r>
            <a:rPr lang="en-GB"/>
            <a:t>This approach is an iterative approach, it uses the optimal description of a problem to gradually build up from small Sub-Problems to bigger ones.</a:t>
          </a:r>
          <a:endParaRPr lang="en-US"/>
        </a:p>
      </dgm:t>
    </dgm:pt>
    <dgm:pt modelId="{1354A0D5-F6FA-4795-9CDA-D9C778C1E8FE}" type="parTrans" cxnId="{D27278CD-E2E2-4D8A-96DE-4EFB6372E54C}">
      <dgm:prSet/>
      <dgm:spPr/>
      <dgm:t>
        <a:bodyPr/>
        <a:lstStyle/>
        <a:p>
          <a:endParaRPr lang="en-US"/>
        </a:p>
      </dgm:t>
    </dgm:pt>
    <dgm:pt modelId="{D5ED833D-5B67-4081-BC0D-35666C7658BE}" type="sibTrans" cxnId="{D27278CD-E2E2-4D8A-96DE-4EFB6372E54C}">
      <dgm:prSet/>
      <dgm:spPr/>
      <dgm:t>
        <a:bodyPr/>
        <a:lstStyle/>
        <a:p>
          <a:endParaRPr lang="en-US"/>
        </a:p>
      </dgm:t>
    </dgm:pt>
    <dgm:pt modelId="{A770C421-B73F-458E-9C08-A3FFC8C1D494}">
      <dgm:prSet/>
      <dgm:spPr/>
      <dgm:t>
        <a:bodyPr/>
        <a:lstStyle/>
        <a:p>
          <a:r>
            <a:rPr lang="en-GB"/>
            <a:t>An inverse of the recursive approach.</a:t>
          </a:r>
          <a:endParaRPr lang="en-US"/>
        </a:p>
      </dgm:t>
    </dgm:pt>
    <dgm:pt modelId="{3E37E6FF-E3EC-4B0B-9C10-3AE92868DB1B}" type="parTrans" cxnId="{20DBE1A6-AD92-4141-A90F-B07423BF6B09}">
      <dgm:prSet/>
      <dgm:spPr/>
      <dgm:t>
        <a:bodyPr/>
        <a:lstStyle/>
        <a:p>
          <a:endParaRPr lang="en-US"/>
        </a:p>
      </dgm:t>
    </dgm:pt>
    <dgm:pt modelId="{E77F2274-FA00-44F5-B8C8-93A07C7F9917}" type="sibTrans" cxnId="{20DBE1A6-AD92-4141-A90F-B07423BF6B09}">
      <dgm:prSet/>
      <dgm:spPr/>
      <dgm:t>
        <a:bodyPr/>
        <a:lstStyle/>
        <a:p>
          <a:endParaRPr lang="en-US"/>
        </a:p>
      </dgm:t>
    </dgm:pt>
    <dgm:pt modelId="{B518EA2E-CF4E-4921-A715-09C8130C2E02}">
      <dgm:prSet/>
      <dgm:spPr/>
      <dgm:t>
        <a:bodyPr/>
        <a:lstStyle/>
        <a:p>
          <a:r>
            <a:rPr lang="en-GB" dirty="0"/>
            <a:t>This approach generally starts from the smallest possible Sub-Problems or end cases and it solves every possible Sub-Problem until the solution to the original problem is found. </a:t>
          </a:r>
          <a:endParaRPr lang="en-US" dirty="0"/>
        </a:p>
      </dgm:t>
    </dgm:pt>
    <dgm:pt modelId="{7DB4B033-420E-4A28-A4D1-F9433FAE5DF4}" type="parTrans" cxnId="{7773B888-C317-4FC7-B7D5-B6ACEF1E31A0}">
      <dgm:prSet/>
      <dgm:spPr/>
      <dgm:t>
        <a:bodyPr/>
        <a:lstStyle/>
        <a:p>
          <a:endParaRPr lang="en-US"/>
        </a:p>
      </dgm:t>
    </dgm:pt>
    <dgm:pt modelId="{9C000E84-3213-435D-A9F5-869B749721A4}" type="sibTrans" cxnId="{7773B888-C317-4FC7-B7D5-B6ACEF1E31A0}">
      <dgm:prSet/>
      <dgm:spPr/>
      <dgm:t>
        <a:bodyPr/>
        <a:lstStyle/>
        <a:p>
          <a:endParaRPr lang="en-US"/>
        </a:p>
      </dgm:t>
    </dgm:pt>
    <dgm:pt modelId="{543EA416-14A6-437D-BD92-75FA5EDAD490}">
      <dgm:prSet/>
      <dgm:spPr/>
      <dgm:t>
        <a:bodyPr/>
        <a:lstStyle/>
        <a:p>
          <a:r>
            <a:rPr lang="en-GB" dirty="0"/>
            <a:t>This process is also called as tabulation, since the array (or table) is used to store all possible Sub-Problems.</a:t>
          </a:r>
          <a:endParaRPr lang="en-US" dirty="0"/>
        </a:p>
      </dgm:t>
    </dgm:pt>
    <dgm:pt modelId="{CEBA8340-51A5-4C24-895C-03C2BF64A576}" type="parTrans" cxnId="{5F28E27A-F179-4594-9917-62BF320371B9}">
      <dgm:prSet/>
      <dgm:spPr/>
      <dgm:t>
        <a:bodyPr/>
        <a:lstStyle/>
        <a:p>
          <a:endParaRPr lang="en-US"/>
        </a:p>
      </dgm:t>
    </dgm:pt>
    <dgm:pt modelId="{F984B3B3-F42E-4117-AFC5-04D0E4796E07}" type="sibTrans" cxnId="{5F28E27A-F179-4594-9917-62BF320371B9}">
      <dgm:prSet/>
      <dgm:spPr/>
      <dgm:t>
        <a:bodyPr/>
        <a:lstStyle/>
        <a:p>
          <a:endParaRPr lang="en-US"/>
        </a:p>
      </dgm:t>
    </dgm:pt>
    <dgm:pt modelId="{6A96DD4D-382D-49D4-A2FB-E73AF832F8C8}">
      <dgm:prSet/>
      <dgm:spPr/>
      <dgm:t>
        <a:bodyPr/>
        <a:lstStyle/>
        <a:p>
          <a:r>
            <a:rPr lang="en-GB" dirty="0"/>
            <a:t>This approach begins from small problems and builds into bigger and more complex problems, hence its name “Bottom-Up approach”.</a:t>
          </a:r>
          <a:endParaRPr lang="en-US" dirty="0"/>
        </a:p>
      </dgm:t>
    </dgm:pt>
    <dgm:pt modelId="{C8560E06-31EC-43CD-9DEA-CD3613B4E834}" type="parTrans" cxnId="{DE23DA45-1493-4FCA-9B73-16C2A26166CE}">
      <dgm:prSet/>
      <dgm:spPr/>
      <dgm:t>
        <a:bodyPr/>
        <a:lstStyle/>
        <a:p>
          <a:endParaRPr lang="en-US"/>
        </a:p>
      </dgm:t>
    </dgm:pt>
    <dgm:pt modelId="{188992DE-E516-4614-9253-123B6603A9FB}" type="sibTrans" cxnId="{DE23DA45-1493-4FCA-9B73-16C2A26166CE}">
      <dgm:prSet/>
      <dgm:spPr/>
      <dgm:t>
        <a:bodyPr/>
        <a:lstStyle/>
        <a:p>
          <a:endParaRPr lang="en-US"/>
        </a:p>
      </dgm:t>
    </dgm:pt>
    <dgm:pt modelId="{2645DB11-60C6-4FD5-9A5A-1F18CDECDE4B}" type="pres">
      <dgm:prSet presAssocID="{AF9DAD89-DECD-419D-BD63-03A1ED44EEFE}" presName="root" presStyleCnt="0">
        <dgm:presLayoutVars>
          <dgm:dir/>
          <dgm:resizeHandles val="exact"/>
        </dgm:presLayoutVars>
      </dgm:prSet>
      <dgm:spPr/>
    </dgm:pt>
    <dgm:pt modelId="{7F4FBC9F-4543-493C-9271-BBF5A82FF616}" type="pres">
      <dgm:prSet presAssocID="{7D605FFB-677A-4423-9185-0B5870F08A2B}" presName="compNode" presStyleCnt="0"/>
      <dgm:spPr/>
    </dgm:pt>
    <dgm:pt modelId="{276B1330-E379-4F21-8987-80878ACBCC6C}" type="pres">
      <dgm:prSet presAssocID="{7D605FFB-677A-4423-9185-0B5870F08A2B}" presName="bgRect" presStyleLbl="bgShp" presStyleIdx="0" presStyleCnt="5"/>
      <dgm:spPr/>
    </dgm:pt>
    <dgm:pt modelId="{847BD383-5D0D-46F6-B7C8-C732EFBC334C}" type="pres">
      <dgm:prSet presAssocID="{7D605FFB-677A-4423-9185-0B5870F08A2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81505EA1-5E3C-4E91-B13B-D81BD153C9DA}" type="pres">
      <dgm:prSet presAssocID="{7D605FFB-677A-4423-9185-0B5870F08A2B}" presName="spaceRect" presStyleCnt="0"/>
      <dgm:spPr/>
    </dgm:pt>
    <dgm:pt modelId="{DA51CC8F-946A-40D0-B750-C5538772B33B}" type="pres">
      <dgm:prSet presAssocID="{7D605FFB-677A-4423-9185-0B5870F08A2B}" presName="parTx" presStyleLbl="revTx" presStyleIdx="0" presStyleCnt="5">
        <dgm:presLayoutVars>
          <dgm:chMax val="0"/>
          <dgm:chPref val="0"/>
        </dgm:presLayoutVars>
      </dgm:prSet>
      <dgm:spPr/>
    </dgm:pt>
    <dgm:pt modelId="{3BB99F5A-19AC-40DF-A8FD-083DB937B271}" type="pres">
      <dgm:prSet presAssocID="{D5ED833D-5B67-4081-BC0D-35666C7658BE}" presName="sibTrans" presStyleCnt="0"/>
      <dgm:spPr/>
    </dgm:pt>
    <dgm:pt modelId="{F1B6A62B-8E83-499F-ABB3-E8C2015D6D2B}" type="pres">
      <dgm:prSet presAssocID="{A770C421-B73F-458E-9C08-A3FFC8C1D494}" presName="compNode" presStyleCnt="0"/>
      <dgm:spPr/>
    </dgm:pt>
    <dgm:pt modelId="{FF35652A-9414-4AF8-A33B-17BE7728F359}" type="pres">
      <dgm:prSet presAssocID="{A770C421-B73F-458E-9C08-A3FFC8C1D494}" presName="bgRect" presStyleLbl="bgShp" presStyleIdx="1" presStyleCnt="5"/>
      <dgm:spPr/>
    </dgm:pt>
    <dgm:pt modelId="{C7C1AE1E-0BA5-4872-8E44-7075634948A1}" type="pres">
      <dgm:prSet presAssocID="{A770C421-B73F-458E-9C08-A3FFC8C1D49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A7D0EA2D-221D-4285-B9CC-516A6B9BAF69}" type="pres">
      <dgm:prSet presAssocID="{A770C421-B73F-458E-9C08-A3FFC8C1D494}" presName="spaceRect" presStyleCnt="0"/>
      <dgm:spPr/>
    </dgm:pt>
    <dgm:pt modelId="{2BFB440A-8B1E-4229-978D-6386F22A31D9}" type="pres">
      <dgm:prSet presAssocID="{A770C421-B73F-458E-9C08-A3FFC8C1D494}" presName="parTx" presStyleLbl="revTx" presStyleIdx="1" presStyleCnt="5">
        <dgm:presLayoutVars>
          <dgm:chMax val="0"/>
          <dgm:chPref val="0"/>
        </dgm:presLayoutVars>
      </dgm:prSet>
      <dgm:spPr/>
    </dgm:pt>
    <dgm:pt modelId="{89E22D32-1A81-492A-8464-569093416CD2}" type="pres">
      <dgm:prSet presAssocID="{E77F2274-FA00-44F5-B8C8-93A07C7F9917}" presName="sibTrans" presStyleCnt="0"/>
      <dgm:spPr/>
    </dgm:pt>
    <dgm:pt modelId="{C9B12779-9359-4706-9F98-0E8B5D7A5437}" type="pres">
      <dgm:prSet presAssocID="{B518EA2E-CF4E-4921-A715-09C8130C2E02}" presName="compNode" presStyleCnt="0"/>
      <dgm:spPr/>
    </dgm:pt>
    <dgm:pt modelId="{5FC303FB-2A1F-4A25-B948-EEE1888D5A9C}" type="pres">
      <dgm:prSet presAssocID="{B518EA2E-CF4E-4921-A715-09C8130C2E02}" presName="bgRect" presStyleLbl="bgShp" presStyleIdx="2" presStyleCnt="5"/>
      <dgm:spPr/>
    </dgm:pt>
    <dgm:pt modelId="{7B31925A-302E-4004-8691-08A71BD0B392}" type="pres">
      <dgm:prSet presAssocID="{B518EA2E-CF4E-4921-A715-09C8130C2E0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B61F60E6-FF46-4F3C-84C2-36DA9FDB2326}" type="pres">
      <dgm:prSet presAssocID="{B518EA2E-CF4E-4921-A715-09C8130C2E02}" presName="spaceRect" presStyleCnt="0"/>
      <dgm:spPr/>
    </dgm:pt>
    <dgm:pt modelId="{9B0E560D-6A4C-4DDD-9ADB-41DE42556E75}" type="pres">
      <dgm:prSet presAssocID="{B518EA2E-CF4E-4921-A715-09C8130C2E02}" presName="parTx" presStyleLbl="revTx" presStyleIdx="2" presStyleCnt="5">
        <dgm:presLayoutVars>
          <dgm:chMax val="0"/>
          <dgm:chPref val="0"/>
        </dgm:presLayoutVars>
      </dgm:prSet>
      <dgm:spPr/>
    </dgm:pt>
    <dgm:pt modelId="{8F741C4E-855D-4D0C-A572-FEFFC11FBBE6}" type="pres">
      <dgm:prSet presAssocID="{9C000E84-3213-435D-A9F5-869B749721A4}" presName="sibTrans" presStyleCnt="0"/>
      <dgm:spPr/>
    </dgm:pt>
    <dgm:pt modelId="{6752B4A8-494D-42B5-AB36-FA048F08D679}" type="pres">
      <dgm:prSet presAssocID="{543EA416-14A6-437D-BD92-75FA5EDAD490}" presName="compNode" presStyleCnt="0"/>
      <dgm:spPr/>
    </dgm:pt>
    <dgm:pt modelId="{05BF87D3-2F83-4541-B11B-A2DC43F1991F}" type="pres">
      <dgm:prSet presAssocID="{543EA416-14A6-437D-BD92-75FA5EDAD490}" presName="bgRect" presStyleLbl="bgShp" presStyleIdx="3" presStyleCnt="5"/>
      <dgm:spPr/>
    </dgm:pt>
    <dgm:pt modelId="{157E8954-5279-49AE-ADB5-B989194A15F9}" type="pres">
      <dgm:prSet presAssocID="{543EA416-14A6-437D-BD92-75FA5EDAD49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C4F78128-6B31-4AAF-9C28-24162538A1C1}" type="pres">
      <dgm:prSet presAssocID="{543EA416-14A6-437D-BD92-75FA5EDAD490}" presName="spaceRect" presStyleCnt="0"/>
      <dgm:spPr/>
    </dgm:pt>
    <dgm:pt modelId="{200DA680-9639-4DDC-A5C7-0CFCEE8C5735}" type="pres">
      <dgm:prSet presAssocID="{543EA416-14A6-437D-BD92-75FA5EDAD490}" presName="parTx" presStyleLbl="revTx" presStyleIdx="3" presStyleCnt="5">
        <dgm:presLayoutVars>
          <dgm:chMax val="0"/>
          <dgm:chPref val="0"/>
        </dgm:presLayoutVars>
      </dgm:prSet>
      <dgm:spPr/>
    </dgm:pt>
    <dgm:pt modelId="{A6CDDE3A-EE0C-4CC0-8319-0296678817E3}" type="pres">
      <dgm:prSet presAssocID="{F984B3B3-F42E-4117-AFC5-04D0E4796E07}" presName="sibTrans" presStyleCnt="0"/>
      <dgm:spPr/>
    </dgm:pt>
    <dgm:pt modelId="{9313DC00-9876-4C02-8330-0ACDFC800B69}" type="pres">
      <dgm:prSet presAssocID="{6A96DD4D-382D-49D4-A2FB-E73AF832F8C8}" presName="compNode" presStyleCnt="0"/>
      <dgm:spPr/>
    </dgm:pt>
    <dgm:pt modelId="{432DADC3-5488-4435-AD1C-173B0CCFFEFD}" type="pres">
      <dgm:prSet presAssocID="{6A96DD4D-382D-49D4-A2FB-E73AF832F8C8}" presName="bgRect" presStyleLbl="bgShp" presStyleIdx="4" presStyleCnt="5"/>
      <dgm:spPr/>
    </dgm:pt>
    <dgm:pt modelId="{B6D00B76-065B-4CAE-B2F0-C987BBD69B36}" type="pres">
      <dgm:prSet presAssocID="{6A96DD4D-382D-49D4-A2FB-E73AF832F8C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rrow Circle"/>
        </a:ext>
      </dgm:extLst>
    </dgm:pt>
    <dgm:pt modelId="{63C26639-D0F2-4D8D-9231-147A0924CEF3}" type="pres">
      <dgm:prSet presAssocID="{6A96DD4D-382D-49D4-A2FB-E73AF832F8C8}" presName="spaceRect" presStyleCnt="0"/>
      <dgm:spPr/>
    </dgm:pt>
    <dgm:pt modelId="{8D7E3727-263F-4567-A512-098EDF689E45}" type="pres">
      <dgm:prSet presAssocID="{6A96DD4D-382D-49D4-A2FB-E73AF832F8C8}" presName="parTx" presStyleLbl="revTx" presStyleIdx="4" presStyleCnt="5">
        <dgm:presLayoutVars>
          <dgm:chMax val="0"/>
          <dgm:chPref val="0"/>
        </dgm:presLayoutVars>
      </dgm:prSet>
      <dgm:spPr/>
    </dgm:pt>
  </dgm:ptLst>
  <dgm:cxnLst>
    <dgm:cxn modelId="{34C30E08-58E6-489F-A1DB-9401EF3895CC}" type="presOf" srcId="{7D605FFB-677A-4423-9185-0B5870F08A2B}" destId="{DA51CC8F-946A-40D0-B750-C5538772B33B}" srcOrd="0" destOrd="0" presId="urn:microsoft.com/office/officeart/2018/2/layout/IconVerticalSolidList"/>
    <dgm:cxn modelId="{DE23DA45-1493-4FCA-9B73-16C2A26166CE}" srcId="{AF9DAD89-DECD-419D-BD63-03A1ED44EEFE}" destId="{6A96DD4D-382D-49D4-A2FB-E73AF832F8C8}" srcOrd="4" destOrd="0" parTransId="{C8560E06-31EC-43CD-9DEA-CD3613B4E834}" sibTransId="{188992DE-E516-4614-9253-123B6603A9FB}"/>
    <dgm:cxn modelId="{A27A5246-1F53-438A-B6E7-E895889B4E0E}" type="presOf" srcId="{B518EA2E-CF4E-4921-A715-09C8130C2E02}" destId="{9B0E560D-6A4C-4DDD-9ADB-41DE42556E75}" srcOrd="0" destOrd="0" presId="urn:microsoft.com/office/officeart/2018/2/layout/IconVerticalSolidList"/>
    <dgm:cxn modelId="{C7BF2675-6E29-45B5-8B6B-5FA622EFAAC1}" type="presOf" srcId="{6A96DD4D-382D-49D4-A2FB-E73AF832F8C8}" destId="{8D7E3727-263F-4567-A512-098EDF689E45}" srcOrd="0" destOrd="0" presId="urn:microsoft.com/office/officeart/2018/2/layout/IconVerticalSolidList"/>
    <dgm:cxn modelId="{5F28E27A-F179-4594-9917-62BF320371B9}" srcId="{AF9DAD89-DECD-419D-BD63-03A1ED44EEFE}" destId="{543EA416-14A6-437D-BD92-75FA5EDAD490}" srcOrd="3" destOrd="0" parTransId="{CEBA8340-51A5-4C24-895C-03C2BF64A576}" sibTransId="{F984B3B3-F42E-4117-AFC5-04D0E4796E07}"/>
    <dgm:cxn modelId="{7773B888-C317-4FC7-B7D5-B6ACEF1E31A0}" srcId="{AF9DAD89-DECD-419D-BD63-03A1ED44EEFE}" destId="{B518EA2E-CF4E-4921-A715-09C8130C2E02}" srcOrd="2" destOrd="0" parTransId="{7DB4B033-420E-4A28-A4D1-F9433FAE5DF4}" sibTransId="{9C000E84-3213-435D-A9F5-869B749721A4}"/>
    <dgm:cxn modelId="{BAB8538D-2FB6-4A5A-8C1E-1237B1863DA2}" type="presOf" srcId="{A770C421-B73F-458E-9C08-A3FFC8C1D494}" destId="{2BFB440A-8B1E-4229-978D-6386F22A31D9}" srcOrd="0" destOrd="0" presId="urn:microsoft.com/office/officeart/2018/2/layout/IconVerticalSolidList"/>
    <dgm:cxn modelId="{20DBE1A6-AD92-4141-A90F-B07423BF6B09}" srcId="{AF9DAD89-DECD-419D-BD63-03A1ED44EEFE}" destId="{A770C421-B73F-458E-9C08-A3FFC8C1D494}" srcOrd="1" destOrd="0" parTransId="{3E37E6FF-E3EC-4B0B-9C10-3AE92868DB1B}" sibTransId="{E77F2274-FA00-44F5-B8C8-93A07C7F9917}"/>
    <dgm:cxn modelId="{D27278CD-E2E2-4D8A-96DE-4EFB6372E54C}" srcId="{AF9DAD89-DECD-419D-BD63-03A1ED44EEFE}" destId="{7D605FFB-677A-4423-9185-0B5870F08A2B}" srcOrd="0" destOrd="0" parTransId="{1354A0D5-F6FA-4795-9CDA-D9C778C1E8FE}" sibTransId="{D5ED833D-5B67-4081-BC0D-35666C7658BE}"/>
    <dgm:cxn modelId="{6A9C1DF4-744C-4CCB-9694-B5AA4481C142}" type="presOf" srcId="{543EA416-14A6-437D-BD92-75FA5EDAD490}" destId="{200DA680-9639-4DDC-A5C7-0CFCEE8C5735}" srcOrd="0" destOrd="0" presId="urn:microsoft.com/office/officeart/2018/2/layout/IconVerticalSolidList"/>
    <dgm:cxn modelId="{0FB011F6-8B6D-448F-8C35-FB618153415A}" type="presOf" srcId="{AF9DAD89-DECD-419D-BD63-03A1ED44EEFE}" destId="{2645DB11-60C6-4FD5-9A5A-1F18CDECDE4B}" srcOrd="0" destOrd="0" presId="urn:microsoft.com/office/officeart/2018/2/layout/IconVerticalSolidList"/>
    <dgm:cxn modelId="{4AB0835B-2B6F-4F33-8587-EED8AA742E43}" type="presParOf" srcId="{2645DB11-60C6-4FD5-9A5A-1F18CDECDE4B}" destId="{7F4FBC9F-4543-493C-9271-BBF5A82FF616}" srcOrd="0" destOrd="0" presId="urn:microsoft.com/office/officeart/2018/2/layout/IconVerticalSolidList"/>
    <dgm:cxn modelId="{E363904F-79AE-44DC-80FB-098141CC0F6A}" type="presParOf" srcId="{7F4FBC9F-4543-493C-9271-BBF5A82FF616}" destId="{276B1330-E379-4F21-8987-80878ACBCC6C}" srcOrd="0" destOrd="0" presId="urn:microsoft.com/office/officeart/2018/2/layout/IconVerticalSolidList"/>
    <dgm:cxn modelId="{81A6CAFD-011D-4B5B-B4FF-D8E07478C8CE}" type="presParOf" srcId="{7F4FBC9F-4543-493C-9271-BBF5A82FF616}" destId="{847BD383-5D0D-46F6-B7C8-C732EFBC334C}" srcOrd="1" destOrd="0" presId="urn:microsoft.com/office/officeart/2018/2/layout/IconVerticalSolidList"/>
    <dgm:cxn modelId="{DC9F14BF-CDC6-4483-B302-525325EAB95B}" type="presParOf" srcId="{7F4FBC9F-4543-493C-9271-BBF5A82FF616}" destId="{81505EA1-5E3C-4E91-B13B-D81BD153C9DA}" srcOrd="2" destOrd="0" presId="urn:microsoft.com/office/officeart/2018/2/layout/IconVerticalSolidList"/>
    <dgm:cxn modelId="{9F2BED53-91C0-487B-BFE8-B02E86EE4D87}" type="presParOf" srcId="{7F4FBC9F-4543-493C-9271-BBF5A82FF616}" destId="{DA51CC8F-946A-40D0-B750-C5538772B33B}" srcOrd="3" destOrd="0" presId="urn:microsoft.com/office/officeart/2018/2/layout/IconVerticalSolidList"/>
    <dgm:cxn modelId="{BB440FDD-F736-407A-9E4F-DE27F3D9153E}" type="presParOf" srcId="{2645DB11-60C6-4FD5-9A5A-1F18CDECDE4B}" destId="{3BB99F5A-19AC-40DF-A8FD-083DB937B271}" srcOrd="1" destOrd="0" presId="urn:microsoft.com/office/officeart/2018/2/layout/IconVerticalSolidList"/>
    <dgm:cxn modelId="{B265E78F-7BCC-4630-A7EE-34ECA146613E}" type="presParOf" srcId="{2645DB11-60C6-4FD5-9A5A-1F18CDECDE4B}" destId="{F1B6A62B-8E83-499F-ABB3-E8C2015D6D2B}" srcOrd="2" destOrd="0" presId="urn:microsoft.com/office/officeart/2018/2/layout/IconVerticalSolidList"/>
    <dgm:cxn modelId="{53392C93-0260-4048-8DDE-A53DD6A1068F}" type="presParOf" srcId="{F1B6A62B-8E83-499F-ABB3-E8C2015D6D2B}" destId="{FF35652A-9414-4AF8-A33B-17BE7728F359}" srcOrd="0" destOrd="0" presId="urn:microsoft.com/office/officeart/2018/2/layout/IconVerticalSolidList"/>
    <dgm:cxn modelId="{E1B8B6EE-A4A3-4F16-BA27-95A651A726E2}" type="presParOf" srcId="{F1B6A62B-8E83-499F-ABB3-E8C2015D6D2B}" destId="{C7C1AE1E-0BA5-4872-8E44-7075634948A1}" srcOrd="1" destOrd="0" presId="urn:microsoft.com/office/officeart/2018/2/layout/IconVerticalSolidList"/>
    <dgm:cxn modelId="{78327EEE-CBA5-45AF-AFCC-67F36B0BFDD8}" type="presParOf" srcId="{F1B6A62B-8E83-499F-ABB3-E8C2015D6D2B}" destId="{A7D0EA2D-221D-4285-B9CC-516A6B9BAF69}" srcOrd="2" destOrd="0" presId="urn:microsoft.com/office/officeart/2018/2/layout/IconVerticalSolidList"/>
    <dgm:cxn modelId="{EA6DCEB3-92A2-4469-9E0D-FD8088D47622}" type="presParOf" srcId="{F1B6A62B-8E83-499F-ABB3-E8C2015D6D2B}" destId="{2BFB440A-8B1E-4229-978D-6386F22A31D9}" srcOrd="3" destOrd="0" presId="urn:microsoft.com/office/officeart/2018/2/layout/IconVerticalSolidList"/>
    <dgm:cxn modelId="{CB6E6A5F-82BA-41E7-B612-A775248B0E37}" type="presParOf" srcId="{2645DB11-60C6-4FD5-9A5A-1F18CDECDE4B}" destId="{89E22D32-1A81-492A-8464-569093416CD2}" srcOrd="3" destOrd="0" presId="urn:microsoft.com/office/officeart/2018/2/layout/IconVerticalSolidList"/>
    <dgm:cxn modelId="{91EE5179-0C47-4BC7-B720-2D8A056DFEBF}" type="presParOf" srcId="{2645DB11-60C6-4FD5-9A5A-1F18CDECDE4B}" destId="{C9B12779-9359-4706-9F98-0E8B5D7A5437}" srcOrd="4" destOrd="0" presId="urn:microsoft.com/office/officeart/2018/2/layout/IconVerticalSolidList"/>
    <dgm:cxn modelId="{BA53BEE0-728D-4D72-95B6-315E84E07B1C}" type="presParOf" srcId="{C9B12779-9359-4706-9F98-0E8B5D7A5437}" destId="{5FC303FB-2A1F-4A25-B948-EEE1888D5A9C}" srcOrd="0" destOrd="0" presId="urn:microsoft.com/office/officeart/2018/2/layout/IconVerticalSolidList"/>
    <dgm:cxn modelId="{A3FDA005-7CFE-4250-9839-62F4B1240A3D}" type="presParOf" srcId="{C9B12779-9359-4706-9F98-0E8B5D7A5437}" destId="{7B31925A-302E-4004-8691-08A71BD0B392}" srcOrd="1" destOrd="0" presId="urn:microsoft.com/office/officeart/2018/2/layout/IconVerticalSolidList"/>
    <dgm:cxn modelId="{EA54D847-DDCB-4B95-A54C-FCB50D7DB5B2}" type="presParOf" srcId="{C9B12779-9359-4706-9F98-0E8B5D7A5437}" destId="{B61F60E6-FF46-4F3C-84C2-36DA9FDB2326}" srcOrd="2" destOrd="0" presId="urn:microsoft.com/office/officeart/2018/2/layout/IconVerticalSolidList"/>
    <dgm:cxn modelId="{7B494F72-9F01-46CD-953F-5FEB5D1EAA7B}" type="presParOf" srcId="{C9B12779-9359-4706-9F98-0E8B5D7A5437}" destId="{9B0E560D-6A4C-4DDD-9ADB-41DE42556E75}" srcOrd="3" destOrd="0" presId="urn:microsoft.com/office/officeart/2018/2/layout/IconVerticalSolidList"/>
    <dgm:cxn modelId="{57E51137-04A8-4F88-A5F4-5215F4640309}" type="presParOf" srcId="{2645DB11-60C6-4FD5-9A5A-1F18CDECDE4B}" destId="{8F741C4E-855D-4D0C-A572-FEFFC11FBBE6}" srcOrd="5" destOrd="0" presId="urn:microsoft.com/office/officeart/2018/2/layout/IconVerticalSolidList"/>
    <dgm:cxn modelId="{7808773A-6932-47C3-A0D9-962AF62827B8}" type="presParOf" srcId="{2645DB11-60C6-4FD5-9A5A-1F18CDECDE4B}" destId="{6752B4A8-494D-42B5-AB36-FA048F08D679}" srcOrd="6" destOrd="0" presId="urn:microsoft.com/office/officeart/2018/2/layout/IconVerticalSolidList"/>
    <dgm:cxn modelId="{1D1A417D-09B5-4FF3-B987-B5ADED4FA10D}" type="presParOf" srcId="{6752B4A8-494D-42B5-AB36-FA048F08D679}" destId="{05BF87D3-2F83-4541-B11B-A2DC43F1991F}" srcOrd="0" destOrd="0" presId="urn:microsoft.com/office/officeart/2018/2/layout/IconVerticalSolidList"/>
    <dgm:cxn modelId="{3D003426-029D-4741-846F-511FC6620C22}" type="presParOf" srcId="{6752B4A8-494D-42B5-AB36-FA048F08D679}" destId="{157E8954-5279-49AE-ADB5-B989194A15F9}" srcOrd="1" destOrd="0" presId="urn:microsoft.com/office/officeart/2018/2/layout/IconVerticalSolidList"/>
    <dgm:cxn modelId="{8E948D84-05E1-40E3-B3B7-6977D2E22A0B}" type="presParOf" srcId="{6752B4A8-494D-42B5-AB36-FA048F08D679}" destId="{C4F78128-6B31-4AAF-9C28-24162538A1C1}" srcOrd="2" destOrd="0" presId="urn:microsoft.com/office/officeart/2018/2/layout/IconVerticalSolidList"/>
    <dgm:cxn modelId="{DE710059-954C-4484-A393-214D53C6C5E8}" type="presParOf" srcId="{6752B4A8-494D-42B5-AB36-FA048F08D679}" destId="{200DA680-9639-4DDC-A5C7-0CFCEE8C5735}" srcOrd="3" destOrd="0" presId="urn:microsoft.com/office/officeart/2018/2/layout/IconVerticalSolidList"/>
    <dgm:cxn modelId="{F9F7BF64-18BB-4C28-9010-CEBEF9750C0F}" type="presParOf" srcId="{2645DB11-60C6-4FD5-9A5A-1F18CDECDE4B}" destId="{A6CDDE3A-EE0C-4CC0-8319-0296678817E3}" srcOrd="7" destOrd="0" presId="urn:microsoft.com/office/officeart/2018/2/layout/IconVerticalSolidList"/>
    <dgm:cxn modelId="{4F2E6B9C-284F-45AC-BFA3-8F55B36B9E88}" type="presParOf" srcId="{2645DB11-60C6-4FD5-9A5A-1F18CDECDE4B}" destId="{9313DC00-9876-4C02-8330-0ACDFC800B69}" srcOrd="8" destOrd="0" presId="urn:microsoft.com/office/officeart/2018/2/layout/IconVerticalSolidList"/>
    <dgm:cxn modelId="{D5FDB92B-F529-4501-A2D1-13DE3AF42421}" type="presParOf" srcId="{9313DC00-9876-4C02-8330-0ACDFC800B69}" destId="{432DADC3-5488-4435-AD1C-173B0CCFFEFD}" srcOrd="0" destOrd="0" presId="urn:microsoft.com/office/officeart/2018/2/layout/IconVerticalSolidList"/>
    <dgm:cxn modelId="{24483432-878D-4F0B-B132-BB91B76F83B9}" type="presParOf" srcId="{9313DC00-9876-4C02-8330-0ACDFC800B69}" destId="{B6D00B76-065B-4CAE-B2F0-C987BBD69B36}" srcOrd="1" destOrd="0" presId="urn:microsoft.com/office/officeart/2018/2/layout/IconVerticalSolidList"/>
    <dgm:cxn modelId="{AA276EA0-A6AC-40F2-997D-C5D67887E699}" type="presParOf" srcId="{9313DC00-9876-4C02-8330-0ACDFC800B69}" destId="{63C26639-D0F2-4D8D-9231-147A0924CEF3}" srcOrd="2" destOrd="0" presId="urn:microsoft.com/office/officeart/2018/2/layout/IconVerticalSolidList"/>
    <dgm:cxn modelId="{0BBEC19D-7948-42EC-BE47-02A440438B46}" type="presParOf" srcId="{9313DC00-9876-4C02-8330-0ACDFC800B69}" destId="{8D7E3727-263F-4567-A512-098EDF689E4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C98DCD-0293-46E0-AC1D-D4820B9BD7B6}"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880341-1C39-414B-B847-9DF48DDB1FE0}">
      <dgm:prSet/>
      <dgm:spPr/>
      <dgm:t>
        <a:bodyPr/>
        <a:lstStyle/>
        <a:p>
          <a:pPr>
            <a:defRPr cap="all"/>
          </a:pPr>
          <a:r>
            <a:rPr lang="en-GB"/>
            <a:t>Research on alternative data structures for dynamic programming algorithms</a:t>
          </a:r>
          <a:endParaRPr lang="en-US"/>
        </a:p>
      </dgm:t>
    </dgm:pt>
    <dgm:pt modelId="{47A46E0C-95C7-4B73-943D-584E2E5AC6AD}" type="parTrans" cxnId="{BB609CCD-0E68-4B41-949B-9FAE08D286B3}">
      <dgm:prSet/>
      <dgm:spPr/>
      <dgm:t>
        <a:bodyPr/>
        <a:lstStyle/>
        <a:p>
          <a:endParaRPr lang="en-US"/>
        </a:p>
      </dgm:t>
    </dgm:pt>
    <dgm:pt modelId="{A85041A3-DCA4-4B94-82E7-B5EE80D068BD}" type="sibTrans" cxnId="{BB609CCD-0E68-4B41-949B-9FAE08D286B3}">
      <dgm:prSet/>
      <dgm:spPr/>
      <dgm:t>
        <a:bodyPr/>
        <a:lstStyle/>
        <a:p>
          <a:endParaRPr lang="en-US"/>
        </a:p>
      </dgm:t>
    </dgm:pt>
    <dgm:pt modelId="{791864C7-C4D8-487B-A5C2-D1DF89901093}">
      <dgm:prSet/>
      <dgm:spPr/>
      <dgm:t>
        <a:bodyPr/>
        <a:lstStyle/>
        <a:p>
          <a:pPr>
            <a:defRPr cap="all"/>
          </a:pPr>
          <a:r>
            <a:rPr lang="en-GB"/>
            <a:t>Research on memory usage, CPU utilization, optimizations and taking their measurements.</a:t>
          </a:r>
          <a:endParaRPr lang="en-US"/>
        </a:p>
      </dgm:t>
    </dgm:pt>
    <dgm:pt modelId="{DD186437-65D0-423A-B1BA-DD26EEEA7731}" type="parTrans" cxnId="{44A53EF6-7CAB-462D-8259-974E17B3C84F}">
      <dgm:prSet/>
      <dgm:spPr/>
      <dgm:t>
        <a:bodyPr/>
        <a:lstStyle/>
        <a:p>
          <a:endParaRPr lang="en-US"/>
        </a:p>
      </dgm:t>
    </dgm:pt>
    <dgm:pt modelId="{5E911C5E-B7CB-4120-A02B-5B227E9ED480}" type="sibTrans" cxnId="{44A53EF6-7CAB-462D-8259-974E17B3C84F}">
      <dgm:prSet/>
      <dgm:spPr/>
      <dgm:t>
        <a:bodyPr/>
        <a:lstStyle/>
        <a:p>
          <a:endParaRPr lang="en-US"/>
        </a:p>
      </dgm:t>
    </dgm:pt>
    <dgm:pt modelId="{F6610E2B-4D3F-4FF0-B4F3-3CD9F6428E1A}">
      <dgm:prSet/>
      <dgm:spPr/>
      <dgm:t>
        <a:bodyPr/>
        <a:lstStyle/>
        <a:p>
          <a:pPr>
            <a:defRPr cap="all"/>
          </a:pPr>
          <a:r>
            <a:rPr lang="en-GB"/>
            <a:t>Hands on practise with the first problem, taking the data measurements, and making a reusable template used to develop all other problems</a:t>
          </a:r>
          <a:endParaRPr lang="en-US"/>
        </a:p>
      </dgm:t>
    </dgm:pt>
    <dgm:pt modelId="{780033C8-3ADC-46ED-BDDE-4061787E229E}" type="parTrans" cxnId="{A920A37C-A310-49B4-81EC-C99D6601B14E}">
      <dgm:prSet/>
      <dgm:spPr/>
      <dgm:t>
        <a:bodyPr/>
        <a:lstStyle/>
        <a:p>
          <a:endParaRPr lang="en-US"/>
        </a:p>
      </dgm:t>
    </dgm:pt>
    <dgm:pt modelId="{8EB381CC-8F93-4A8D-84A9-7DC046E2FE70}" type="sibTrans" cxnId="{A920A37C-A310-49B4-81EC-C99D6601B14E}">
      <dgm:prSet/>
      <dgm:spPr/>
      <dgm:t>
        <a:bodyPr/>
        <a:lstStyle/>
        <a:p>
          <a:endParaRPr lang="en-US"/>
        </a:p>
      </dgm:t>
    </dgm:pt>
    <dgm:pt modelId="{87AE4A0F-70C5-45AB-96C3-29C3FA1EA832}">
      <dgm:prSet/>
      <dgm:spPr/>
      <dgm:t>
        <a:bodyPr/>
        <a:lstStyle/>
        <a:p>
          <a:pPr>
            <a:defRPr cap="all"/>
          </a:pPr>
          <a:r>
            <a:rPr lang="en-GB"/>
            <a:t>Development of a variety of scripts to automate data collection</a:t>
          </a:r>
          <a:endParaRPr lang="en-US"/>
        </a:p>
      </dgm:t>
    </dgm:pt>
    <dgm:pt modelId="{5F113724-C43C-43B6-87B8-908B2E4C1E53}" type="parTrans" cxnId="{9A8F2381-490F-49C4-99EF-C93F63386D38}">
      <dgm:prSet/>
      <dgm:spPr/>
      <dgm:t>
        <a:bodyPr/>
        <a:lstStyle/>
        <a:p>
          <a:endParaRPr lang="en-US"/>
        </a:p>
      </dgm:t>
    </dgm:pt>
    <dgm:pt modelId="{CAA3C7D9-6081-4F95-8CAD-F0C30927DEBE}" type="sibTrans" cxnId="{9A8F2381-490F-49C4-99EF-C93F63386D38}">
      <dgm:prSet/>
      <dgm:spPr/>
      <dgm:t>
        <a:bodyPr/>
        <a:lstStyle/>
        <a:p>
          <a:endParaRPr lang="en-US"/>
        </a:p>
      </dgm:t>
    </dgm:pt>
    <dgm:pt modelId="{390725EA-472E-407D-8561-4498150680F6}" type="pres">
      <dgm:prSet presAssocID="{4BC98DCD-0293-46E0-AC1D-D4820B9BD7B6}" presName="root" presStyleCnt="0">
        <dgm:presLayoutVars>
          <dgm:dir/>
          <dgm:resizeHandles val="exact"/>
        </dgm:presLayoutVars>
      </dgm:prSet>
      <dgm:spPr/>
    </dgm:pt>
    <dgm:pt modelId="{15111C02-F736-40C9-B3B5-D7F62C013378}" type="pres">
      <dgm:prSet presAssocID="{84880341-1C39-414B-B847-9DF48DDB1FE0}" presName="compNode" presStyleCnt="0"/>
      <dgm:spPr/>
    </dgm:pt>
    <dgm:pt modelId="{0A4A71AE-70FC-4F9C-A8CB-8B16B14DC09A}" type="pres">
      <dgm:prSet presAssocID="{84880341-1C39-414B-B847-9DF48DDB1FE0}" presName="iconBgRect" presStyleLbl="bgShp" presStyleIdx="0" presStyleCnt="4"/>
      <dgm:spPr>
        <a:prstGeom prst="round2DiagRect">
          <a:avLst>
            <a:gd name="adj1" fmla="val 29727"/>
            <a:gd name="adj2" fmla="val 0"/>
          </a:avLst>
        </a:prstGeom>
      </dgm:spPr>
    </dgm:pt>
    <dgm:pt modelId="{64DF6B1A-E0EF-4693-9A64-1EC6D664D343}" type="pres">
      <dgm:prSet presAssocID="{84880341-1C39-414B-B847-9DF48DDB1F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B33464C-4EB6-4DE9-BDB2-82061A39A0EE}" type="pres">
      <dgm:prSet presAssocID="{84880341-1C39-414B-B847-9DF48DDB1FE0}" presName="spaceRect" presStyleCnt="0"/>
      <dgm:spPr/>
    </dgm:pt>
    <dgm:pt modelId="{28A7D2CA-F9D1-4D13-81BD-D1ED8BE20324}" type="pres">
      <dgm:prSet presAssocID="{84880341-1C39-414B-B847-9DF48DDB1FE0}" presName="textRect" presStyleLbl="revTx" presStyleIdx="0" presStyleCnt="4">
        <dgm:presLayoutVars>
          <dgm:chMax val="1"/>
          <dgm:chPref val="1"/>
        </dgm:presLayoutVars>
      </dgm:prSet>
      <dgm:spPr/>
    </dgm:pt>
    <dgm:pt modelId="{1091CE3C-A3DD-43C4-AA64-4D7638BFAEAE}" type="pres">
      <dgm:prSet presAssocID="{A85041A3-DCA4-4B94-82E7-B5EE80D068BD}" presName="sibTrans" presStyleCnt="0"/>
      <dgm:spPr/>
    </dgm:pt>
    <dgm:pt modelId="{FCD06387-9C83-405F-B1E8-4CDDF3E98E38}" type="pres">
      <dgm:prSet presAssocID="{791864C7-C4D8-487B-A5C2-D1DF89901093}" presName="compNode" presStyleCnt="0"/>
      <dgm:spPr/>
    </dgm:pt>
    <dgm:pt modelId="{DF23AF48-561F-49CC-84EE-E027D02DB9D4}" type="pres">
      <dgm:prSet presAssocID="{791864C7-C4D8-487B-A5C2-D1DF89901093}" presName="iconBgRect" presStyleLbl="bgShp" presStyleIdx="1" presStyleCnt="4"/>
      <dgm:spPr>
        <a:prstGeom prst="round2DiagRect">
          <a:avLst>
            <a:gd name="adj1" fmla="val 29727"/>
            <a:gd name="adj2" fmla="val 0"/>
          </a:avLst>
        </a:prstGeom>
      </dgm:spPr>
    </dgm:pt>
    <dgm:pt modelId="{BF70FE93-FC1D-44A7-8E18-08FC9D61E152}" type="pres">
      <dgm:prSet presAssocID="{791864C7-C4D8-487B-A5C2-D1DF899010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A5D1E59-A398-40EA-BF6D-6141286DE1C1}" type="pres">
      <dgm:prSet presAssocID="{791864C7-C4D8-487B-A5C2-D1DF89901093}" presName="spaceRect" presStyleCnt="0"/>
      <dgm:spPr/>
    </dgm:pt>
    <dgm:pt modelId="{4E403D1C-FCB0-46F5-8D07-244CDCC4C92D}" type="pres">
      <dgm:prSet presAssocID="{791864C7-C4D8-487B-A5C2-D1DF89901093}" presName="textRect" presStyleLbl="revTx" presStyleIdx="1" presStyleCnt="4">
        <dgm:presLayoutVars>
          <dgm:chMax val="1"/>
          <dgm:chPref val="1"/>
        </dgm:presLayoutVars>
      </dgm:prSet>
      <dgm:spPr/>
    </dgm:pt>
    <dgm:pt modelId="{FC1B9744-D0BF-4BB2-B7BC-478A62EF3743}" type="pres">
      <dgm:prSet presAssocID="{5E911C5E-B7CB-4120-A02B-5B227E9ED480}" presName="sibTrans" presStyleCnt="0"/>
      <dgm:spPr/>
    </dgm:pt>
    <dgm:pt modelId="{87F9A467-CD53-4999-B608-87989461050F}" type="pres">
      <dgm:prSet presAssocID="{F6610E2B-4D3F-4FF0-B4F3-3CD9F6428E1A}" presName="compNode" presStyleCnt="0"/>
      <dgm:spPr/>
    </dgm:pt>
    <dgm:pt modelId="{461054D7-5B03-4FEC-9760-9AAA2294EA74}" type="pres">
      <dgm:prSet presAssocID="{F6610E2B-4D3F-4FF0-B4F3-3CD9F6428E1A}" presName="iconBgRect" presStyleLbl="bgShp" presStyleIdx="2" presStyleCnt="4"/>
      <dgm:spPr>
        <a:prstGeom prst="round2DiagRect">
          <a:avLst>
            <a:gd name="adj1" fmla="val 29727"/>
            <a:gd name="adj2" fmla="val 0"/>
          </a:avLst>
        </a:prstGeom>
      </dgm:spPr>
    </dgm:pt>
    <dgm:pt modelId="{E1AF8A39-631A-42A0-8B49-282DD97C39BB}" type="pres">
      <dgm:prSet presAssocID="{F6610E2B-4D3F-4FF0-B4F3-3CD9F6428E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2C18ECFF-EED0-47AD-9499-F5C421A31F95}" type="pres">
      <dgm:prSet presAssocID="{F6610E2B-4D3F-4FF0-B4F3-3CD9F6428E1A}" presName="spaceRect" presStyleCnt="0"/>
      <dgm:spPr/>
    </dgm:pt>
    <dgm:pt modelId="{02BFDEBE-38B1-420F-9D00-3A5F6A13D795}" type="pres">
      <dgm:prSet presAssocID="{F6610E2B-4D3F-4FF0-B4F3-3CD9F6428E1A}" presName="textRect" presStyleLbl="revTx" presStyleIdx="2" presStyleCnt="4">
        <dgm:presLayoutVars>
          <dgm:chMax val="1"/>
          <dgm:chPref val="1"/>
        </dgm:presLayoutVars>
      </dgm:prSet>
      <dgm:spPr/>
    </dgm:pt>
    <dgm:pt modelId="{FA46A0F6-6876-4572-8EEC-BDA7798A2D8B}" type="pres">
      <dgm:prSet presAssocID="{8EB381CC-8F93-4A8D-84A9-7DC046E2FE70}" presName="sibTrans" presStyleCnt="0"/>
      <dgm:spPr/>
    </dgm:pt>
    <dgm:pt modelId="{982DF39E-8DE6-46E0-9BF5-E052683D9506}" type="pres">
      <dgm:prSet presAssocID="{87AE4A0F-70C5-45AB-96C3-29C3FA1EA832}" presName="compNode" presStyleCnt="0"/>
      <dgm:spPr/>
    </dgm:pt>
    <dgm:pt modelId="{8CD39B19-59B3-4545-986C-ECDA64700CFB}" type="pres">
      <dgm:prSet presAssocID="{87AE4A0F-70C5-45AB-96C3-29C3FA1EA832}" presName="iconBgRect" presStyleLbl="bgShp" presStyleIdx="3" presStyleCnt="4"/>
      <dgm:spPr>
        <a:prstGeom prst="round2DiagRect">
          <a:avLst>
            <a:gd name="adj1" fmla="val 29727"/>
            <a:gd name="adj2" fmla="val 0"/>
          </a:avLst>
        </a:prstGeom>
      </dgm:spPr>
    </dgm:pt>
    <dgm:pt modelId="{FD72B98C-5873-40EE-AB5E-F2655286D0CA}" type="pres">
      <dgm:prSet presAssocID="{87AE4A0F-70C5-45AB-96C3-29C3FA1EA8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2E6A277F-894D-4893-A7B4-6E4909E37DC8}" type="pres">
      <dgm:prSet presAssocID="{87AE4A0F-70C5-45AB-96C3-29C3FA1EA832}" presName="spaceRect" presStyleCnt="0"/>
      <dgm:spPr/>
    </dgm:pt>
    <dgm:pt modelId="{9BFF744A-B137-4CE1-8A0B-E314201103B6}" type="pres">
      <dgm:prSet presAssocID="{87AE4A0F-70C5-45AB-96C3-29C3FA1EA832}" presName="textRect" presStyleLbl="revTx" presStyleIdx="3" presStyleCnt="4">
        <dgm:presLayoutVars>
          <dgm:chMax val="1"/>
          <dgm:chPref val="1"/>
        </dgm:presLayoutVars>
      </dgm:prSet>
      <dgm:spPr/>
    </dgm:pt>
  </dgm:ptLst>
  <dgm:cxnLst>
    <dgm:cxn modelId="{ED99E70E-3092-4B61-AF4A-3B386281F3D4}" type="presOf" srcId="{4BC98DCD-0293-46E0-AC1D-D4820B9BD7B6}" destId="{390725EA-472E-407D-8561-4498150680F6}" srcOrd="0" destOrd="0" presId="urn:microsoft.com/office/officeart/2018/5/layout/IconLeafLabelList"/>
    <dgm:cxn modelId="{A410D760-143D-442B-96D0-CCB2AE8AD6E8}" type="presOf" srcId="{F6610E2B-4D3F-4FF0-B4F3-3CD9F6428E1A}" destId="{02BFDEBE-38B1-420F-9D00-3A5F6A13D795}" srcOrd="0" destOrd="0" presId="urn:microsoft.com/office/officeart/2018/5/layout/IconLeafLabelList"/>
    <dgm:cxn modelId="{A920A37C-A310-49B4-81EC-C99D6601B14E}" srcId="{4BC98DCD-0293-46E0-AC1D-D4820B9BD7B6}" destId="{F6610E2B-4D3F-4FF0-B4F3-3CD9F6428E1A}" srcOrd="2" destOrd="0" parTransId="{780033C8-3ADC-46ED-BDDE-4061787E229E}" sibTransId="{8EB381CC-8F93-4A8D-84A9-7DC046E2FE70}"/>
    <dgm:cxn modelId="{9A8F2381-490F-49C4-99EF-C93F63386D38}" srcId="{4BC98DCD-0293-46E0-AC1D-D4820B9BD7B6}" destId="{87AE4A0F-70C5-45AB-96C3-29C3FA1EA832}" srcOrd="3" destOrd="0" parTransId="{5F113724-C43C-43B6-87B8-908B2E4C1E53}" sibTransId="{CAA3C7D9-6081-4F95-8CAD-F0C30927DEBE}"/>
    <dgm:cxn modelId="{87EFC19A-7D6D-48AB-910B-41B7DB9D9774}" type="presOf" srcId="{791864C7-C4D8-487B-A5C2-D1DF89901093}" destId="{4E403D1C-FCB0-46F5-8D07-244CDCC4C92D}" srcOrd="0" destOrd="0" presId="urn:microsoft.com/office/officeart/2018/5/layout/IconLeafLabelList"/>
    <dgm:cxn modelId="{BB609CCD-0E68-4B41-949B-9FAE08D286B3}" srcId="{4BC98DCD-0293-46E0-AC1D-D4820B9BD7B6}" destId="{84880341-1C39-414B-B847-9DF48DDB1FE0}" srcOrd="0" destOrd="0" parTransId="{47A46E0C-95C7-4B73-943D-584E2E5AC6AD}" sibTransId="{A85041A3-DCA4-4B94-82E7-B5EE80D068BD}"/>
    <dgm:cxn modelId="{55923BD0-FF09-4F62-BE27-D5D539E55A42}" type="presOf" srcId="{84880341-1C39-414B-B847-9DF48DDB1FE0}" destId="{28A7D2CA-F9D1-4D13-81BD-D1ED8BE20324}" srcOrd="0" destOrd="0" presId="urn:microsoft.com/office/officeart/2018/5/layout/IconLeafLabelList"/>
    <dgm:cxn modelId="{2E5A81E6-ACB0-4AFB-81A9-E6F7C1E2F6DD}" type="presOf" srcId="{87AE4A0F-70C5-45AB-96C3-29C3FA1EA832}" destId="{9BFF744A-B137-4CE1-8A0B-E314201103B6}" srcOrd="0" destOrd="0" presId="urn:microsoft.com/office/officeart/2018/5/layout/IconLeafLabelList"/>
    <dgm:cxn modelId="{44A53EF6-7CAB-462D-8259-974E17B3C84F}" srcId="{4BC98DCD-0293-46E0-AC1D-D4820B9BD7B6}" destId="{791864C7-C4D8-487B-A5C2-D1DF89901093}" srcOrd="1" destOrd="0" parTransId="{DD186437-65D0-423A-B1BA-DD26EEEA7731}" sibTransId="{5E911C5E-B7CB-4120-A02B-5B227E9ED480}"/>
    <dgm:cxn modelId="{F2EF6801-D753-4E9C-AEE7-72CB86BBEEF8}" type="presParOf" srcId="{390725EA-472E-407D-8561-4498150680F6}" destId="{15111C02-F736-40C9-B3B5-D7F62C013378}" srcOrd="0" destOrd="0" presId="urn:microsoft.com/office/officeart/2018/5/layout/IconLeafLabelList"/>
    <dgm:cxn modelId="{8A546084-7343-4FA2-B306-D2389131423B}" type="presParOf" srcId="{15111C02-F736-40C9-B3B5-D7F62C013378}" destId="{0A4A71AE-70FC-4F9C-A8CB-8B16B14DC09A}" srcOrd="0" destOrd="0" presId="urn:microsoft.com/office/officeart/2018/5/layout/IconLeafLabelList"/>
    <dgm:cxn modelId="{71190E58-F3A2-4C49-8878-B6657D4D1751}" type="presParOf" srcId="{15111C02-F736-40C9-B3B5-D7F62C013378}" destId="{64DF6B1A-E0EF-4693-9A64-1EC6D664D343}" srcOrd="1" destOrd="0" presId="urn:microsoft.com/office/officeart/2018/5/layout/IconLeafLabelList"/>
    <dgm:cxn modelId="{94991332-21AC-4BB0-A269-26EA5385B13F}" type="presParOf" srcId="{15111C02-F736-40C9-B3B5-D7F62C013378}" destId="{EB33464C-4EB6-4DE9-BDB2-82061A39A0EE}" srcOrd="2" destOrd="0" presId="urn:microsoft.com/office/officeart/2018/5/layout/IconLeafLabelList"/>
    <dgm:cxn modelId="{96EC01FD-B46B-4661-99E4-FCBFC78DA1F4}" type="presParOf" srcId="{15111C02-F736-40C9-B3B5-D7F62C013378}" destId="{28A7D2CA-F9D1-4D13-81BD-D1ED8BE20324}" srcOrd="3" destOrd="0" presId="urn:microsoft.com/office/officeart/2018/5/layout/IconLeafLabelList"/>
    <dgm:cxn modelId="{A508BF2F-E8F2-4C4A-A85A-9DE47472B084}" type="presParOf" srcId="{390725EA-472E-407D-8561-4498150680F6}" destId="{1091CE3C-A3DD-43C4-AA64-4D7638BFAEAE}" srcOrd="1" destOrd="0" presId="urn:microsoft.com/office/officeart/2018/5/layout/IconLeafLabelList"/>
    <dgm:cxn modelId="{81894B55-286D-4C39-990F-73B31E37D15A}" type="presParOf" srcId="{390725EA-472E-407D-8561-4498150680F6}" destId="{FCD06387-9C83-405F-B1E8-4CDDF3E98E38}" srcOrd="2" destOrd="0" presId="urn:microsoft.com/office/officeart/2018/5/layout/IconLeafLabelList"/>
    <dgm:cxn modelId="{C79877AB-8DA0-4DB7-9B03-B2E79E75436A}" type="presParOf" srcId="{FCD06387-9C83-405F-B1E8-4CDDF3E98E38}" destId="{DF23AF48-561F-49CC-84EE-E027D02DB9D4}" srcOrd="0" destOrd="0" presId="urn:microsoft.com/office/officeart/2018/5/layout/IconLeafLabelList"/>
    <dgm:cxn modelId="{7D472BEE-F67E-4D66-85B7-B9DAAA7F48F4}" type="presParOf" srcId="{FCD06387-9C83-405F-B1E8-4CDDF3E98E38}" destId="{BF70FE93-FC1D-44A7-8E18-08FC9D61E152}" srcOrd="1" destOrd="0" presId="urn:microsoft.com/office/officeart/2018/5/layout/IconLeafLabelList"/>
    <dgm:cxn modelId="{F6F5FD43-F2FA-4B79-B657-03D3E3417D79}" type="presParOf" srcId="{FCD06387-9C83-405F-B1E8-4CDDF3E98E38}" destId="{9A5D1E59-A398-40EA-BF6D-6141286DE1C1}" srcOrd="2" destOrd="0" presId="urn:microsoft.com/office/officeart/2018/5/layout/IconLeafLabelList"/>
    <dgm:cxn modelId="{1012CD71-A0BD-44E2-A871-0A75DCDEA268}" type="presParOf" srcId="{FCD06387-9C83-405F-B1E8-4CDDF3E98E38}" destId="{4E403D1C-FCB0-46F5-8D07-244CDCC4C92D}" srcOrd="3" destOrd="0" presId="urn:microsoft.com/office/officeart/2018/5/layout/IconLeafLabelList"/>
    <dgm:cxn modelId="{8AB3122B-BF64-485C-8867-964FDD9DF978}" type="presParOf" srcId="{390725EA-472E-407D-8561-4498150680F6}" destId="{FC1B9744-D0BF-4BB2-B7BC-478A62EF3743}" srcOrd="3" destOrd="0" presId="urn:microsoft.com/office/officeart/2018/5/layout/IconLeafLabelList"/>
    <dgm:cxn modelId="{FF0D6123-E2A2-45A5-A9EE-1D74795435AE}" type="presParOf" srcId="{390725EA-472E-407D-8561-4498150680F6}" destId="{87F9A467-CD53-4999-B608-87989461050F}" srcOrd="4" destOrd="0" presId="urn:microsoft.com/office/officeart/2018/5/layout/IconLeafLabelList"/>
    <dgm:cxn modelId="{07C5537A-9010-4559-9F1E-339CE796320E}" type="presParOf" srcId="{87F9A467-CD53-4999-B608-87989461050F}" destId="{461054D7-5B03-4FEC-9760-9AAA2294EA74}" srcOrd="0" destOrd="0" presId="urn:microsoft.com/office/officeart/2018/5/layout/IconLeafLabelList"/>
    <dgm:cxn modelId="{D7E0120D-30E4-4F0E-8E76-E43E7059B0A2}" type="presParOf" srcId="{87F9A467-CD53-4999-B608-87989461050F}" destId="{E1AF8A39-631A-42A0-8B49-282DD97C39BB}" srcOrd="1" destOrd="0" presId="urn:microsoft.com/office/officeart/2018/5/layout/IconLeafLabelList"/>
    <dgm:cxn modelId="{7C3A2A6E-0AB6-4626-806D-0625E6F44DFF}" type="presParOf" srcId="{87F9A467-CD53-4999-B608-87989461050F}" destId="{2C18ECFF-EED0-47AD-9499-F5C421A31F95}" srcOrd="2" destOrd="0" presId="urn:microsoft.com/office/officeart/2018/5/layout/IconLeafLabelList"/>
    <dgm:cxn modelId="{547CBAE0-A2D5-42CD-B5D5-1A10501933B2}" type="presParOf" srcId="{87F9A467-CD53-4999-B608-87989461050F}" destId="{02BFDEBE-38B1-420F-9D00-3A5F6A13D795}" srcOrd="3" destOrd="0" presId="urn:microsoft.com/office/officeart/2018/5/layout/IconLeafLabelList"/>
    <dgm:cxn modelId="{2AC636CE-BC0E-446F-A971-55FCD6A15825}" type="presParOf" srcId="{390725EA-472E-407D-8561-4498150680F6}" destId="{FA46A0F6-6876-4572-8EEC-BDA7798A2D8B}" srcOrd="5" destOrd="0" presId="urn:microsoft.com/office/officeart/2018/5/layout/IconLeafLabelList"/>
    <dgm:cxn modelId="{7D43187F-0F92-4CB0-8CA5-FCA0903B0C39}" type="presParOf" srcId="{390725EA-472E-407D-8561-4498150680F6}" destId="{982DF39E-8DE6-46E0-9BF5-E052683D9506}" srcOrd="6" destOrd="0" presId="urn:microsoft.com/office/officeart/2018/5/layout/IconLeafLabelList"/>
    <dgm:cxn modelId="{E74694BE-3306-4ADC-970B-513DF7188D1A}" type="presParOf" srcId="{982DF39E-8DE6-46E0-9BF5-E052683D9506}" destId="{8CD39B19-59B3-4545-986C-ECDA64700CFB}" srcOrd="0" destOrd="0" presId="urn:microsoft.com/office/officeart/2018/5/layout/IconLeafLabelList"/>
    <dgm:cxn modelId="{84E3CDB2-FFAF-4A52-9369-0A97D0A747A4}" type="presParOf" srcId="{982DF39E-8DE6-46E0-9BF5-E052683D9506}" destId="{FD72B98C-5873-40EE-AB5E-F2655286D0CA}" srcOrd="1" destOrd="0" presId="urn:microsoft.com/office/officeart/2018/5/layout/IconLeafLabelList"/>
    <dgm:cxn modelId="{5DEAC61D-21C8-4283-9BD4-EC3BEB6450D5}" type="presParOf" srcId="{982DF39E-8DE6-46E0-9BF5-E052683D9506}" destId="{2E6A277F-894D-4893-A7B4-6E4909E37DC8}" srcOrd="2" destOrd="0" presId="urn:microsoft.com/office/officeart/2018/5/layout/IconLeafLabelList"/>
    <dgm:cxn modelId="{B0D3A90F-E2BD-484E-B4CD-E5CC2E7965A8}" type="presParOf" srcId="{982DF39E-8DE6-46E0-9BF5-E052683D9506}" destId="{9BFF744A-B137-4CE1-8A0B-E314201103B6}"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CD81DD-A7AA-4EB4-AF21-D241CFA27C55}"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8E4108E3-DDF0-45F0-AED5-28A751F44460}">
      <dgm:prSet/>
      <dgm:spPr/>
      <dgm:t>
        <a:bodyPr/>
        <a:lstStyle/>
        <a:p>
          <a:r>
            <a:rPr lang="en-GB"/>
            <a:t>Data collection is a pesky and time consuming process.</a:t>
          </a:r>
          <a:endParaRPr lang="en-US"/>
        </a:p>
      </dgm:t>
    </dgm:pt>
    <dgm:pt modelId="{8E03654B-007B-49BC-A829-135DE695BC73}" type="parTrans" cxnId="{D5EB6BED-7312-4262-8C3A-9BB007C08E38}">
      <dgm:prSet/>
      <dgm:spPr/>
      <dgm:t>
        <a:bodyPr/>
        <a:lstStyle/>
        <a:p>
          <a:endParaRPr lang="en-US"/>
        </a:p>
      </dgm:t>
    </dgm:pt>
    <dgm:pt modelId="{F3DE4652-F261-4C4C-B7FF-8A72F8929D6C}" type="sibTrans" cxnId="{D5EB6BED-7312-4262-8C3A-9BB007C08E38}">
      <dgm:prSet/>
      <dgm:spPr/>
      <dgm:t>
        <a:bodyPr/>
        <a:lstStyle/>
        <a:p>
          <a:endParaRPr lang="en-US"/>
        </a:p>
      </dgm:t>
    </dgm:pt>
    <dgm:pt modelId="{D7A7CBB1-7019-4571-8163-974843EEF125}">
      <dgm:prSet/>
      <dgm:spPr/>
      <dgm:t>
        <a:bodyPr/>
        <a:lstStyle/>
        <a:p>
          <a:r>
            <a:rPr lang="en-GB"/>
            <a:t>Experiments had to be taken multiple times due to minor changes in the implementation.</a:t>
          </a:r>
          <a:endParaRPr lang="en-US"/>
        </a:p>
      </dgm:t>
    </dgm:pt>
    <dgm:pt modelId="{F2B6D564-A2D5-445E-B832-73D9AF9621DA}" type="parTrans" cxnId="{3FFB3BF3-3655-4970-8E13-87B4CB6F8187}">
      <dgm:prSet/>
      <dgm:spPr/>
      <dgm:t>
        <a:bodyPr/>
        <a:lstStyle/>
        <a:p>
          <a:endParaRPr lang="en-US"/>
        </a:p>
      </dgm:t>
    </dgm:pt>
    <dgm:pt modelId="{FA9DEF2A-E871-4C83-A0BA-1E43C0A2F0CE}" type="sibTrans" cxnId="{3FFB3BF3-3655-4970-8E13-87B4CB6F8187}">
      <dgm:prSet/>
      <dgm:spPr/>
      <dgm:t>
        <a:bodyPr/>
        <a:lstStyle/>
        <a:p>
          <a:endParaRPr lang="en-US"/>
        </a:p>
      </dgm:t>
    </dgm:pt>
    <dgm:pt modelId="{80068DF7-D77E-4D2E-991D-AE68CDDFCE85}" type="pres">
      <dgm:prSet presAssocID="{E3CD81DD-A7AA-4EB4-AF21-D241CFA27C55}" presName="hierChild1" presStyleCnt="0">
        <dgm:presLayoutVars>
          <dgm:chPref val="1"/>
          <dgm:dir/>
          <dgm:animOne val="branch"/>
          <dgm:animLvl val="lvl"/>
          <dgm:resizeHandles/>
        </dgm:presLayoutVars>
      </dgm:prSet>
      <dgm:spPr/>
    </dgm:pt>
    <dgm:pt modelId="{B3730ED9-225E-4893-BFBA-6B57E81F400B}" type="pres">
      <dgm:prSet presAssocID="{8E4108E3-DDF0-45F0-AED5-28A751F44460}" presName="hierRoot1" presStyleCnt="0"/>
      <dgm:spPr/>
    </dgm:pt>
    <dgm:pt modelId="{5E7818CB-B2A9-4564-9FAA-BA8791D343A9}" type="pres">
      <dgm:prSet presAssocID="{8E4108E3-DDF0-45F0-AED5-28A751F44460}" presName="composite" presStyleCnt="0"/>
      <dgm:spPr/>
    </dgm:pt>
    <dgm:pt modelId="{1C3B28D6-EE5D-4C43-9D0D-34EAB83758CD}" type="pres">
      <dgm:prSet presAssocID="{8E4108E3-DDF0-45F0-AED5-28A751F44460}" presName="background" presStyleLbl="node0" presStyleIdx="0" presStyleCnt="2"/>
      <dgm:spPr/>
    </dgm:pt>
    <dgm:pt modelId="{082E6545-83EE-4817-B2B1-4AE643F2EA19}" type="pres">
      <dgm:prSet presAssocID="{8E4108E3-DDF0-45F0-AED5-28A751F44460}" presName="text" presStyleLbl="fgAcc0" presStyleIdx="0" presStyleCnt="2">
        <dgm:presLayoutVars>
          <dgm:chPref val="3"/>
        </dgm:presLayoutVars>
      </dgm:prSet>
      <dgm:spPr/>
    </dgm:pt>
    <dgm:pt modelId="{76A13EA6-B392-4BA9-A351-2BBAE379A750}" type="pres">
      <dgm:prSet presAssocID="{8E4108E3-DDF0-45F0-AED5-28A751F44460}" presName="hierChild2" presStyleCnt="0"/>
      <dgm:spPr/>
    </dgm:pt>
    <dgm:pt modelId="{D977A69E-31C0-498F-B586-B65948A514D2}" type="pres">
      <dgm:prSet presAssocID="{D7A7CBB1-7019-4571-8163-974843EEF125}" presName="hierRoot1" presStyleCnt="0"/>
      <dgm:spPr/>
    </dgm:pt>
    <dgm:pt modelId="{8AA235C6-F9C6-4F3E-BEC7-F02CE373803D}" type="pres">
      <dgm:prSet presAssocID="{D7A7CBB1-7019-4571-8163-974843EEF125}" presName="composite" presStyleCnt="0"/>
      <dgm:spPr/>
    </dgm:pt>
    <dgm:pt modelId="{FA79A9DC-CA1E-48CB-B1D7-0EB98A73D904}" type="pres">
      <dgm:prSet presAssocID="{D7A7CBB1-7019-4571-8163-974843EEF125}" presName="background" presStyleLbl="node0" presStyleIdx="1" presStyleCnt="2"/>
      <dgm:spPr/>
    </dgm:pt>
    <dgm:pt modelId="{D11B694A-D760-4564-8EA9-063AB97D6AFD}" type="pres">
      <dgm:prSet presAssocID="{D7A7CBB1-7019-4571-8163-974843EEF125}" presName="text" presStyleLbl="fgAcc0" presStyleIdx="1" presStyleCnt="2">
        <dgm:presLayoutVars>
          <dgm:chPref val="3"/>
        </dgm:presLayoutVars>
      </dgm:prSet>
      <dgm:spPr/>
    </dgm:pt>
    <dgm:pt modelId="{AD23A992-AA93-4950-AFFE-4E7E66F72049}" type="pres">
      <dgm:prSet presAssocID="{D7A7CBB1-7019-4571-8163-974843EEF125}" presName="hierChild2" presStyleCnt="0"/>
      <dgm:spPr/>
    </dgm:pt>
  </dgm:ptLst>
  <dgm:cxnLst>
    <dgm:cxn modelId="{62FF0648-7A68-4463-BCE9-EF984CE7A8D7}" type="presOf" srcId="{E3CD81DD-A7AA-4EB4-AF21-D241CFA27C55}" destId="{80068DF7-D77E-4D2E-991D-AE68CDDFCE85}" srcOrd="0" destOrd="0" presId="urn:microsoft.com/office/officeart/2005/8/layout/hierarchy1"/>
    <dgm:cxn modelId="{17E02AA1-77C9-470C-B6AF-4790F13375DA}" type="presOf" srcId="{D7A7CBB1-7019-4571-8163-974843EEF125}" destId="{D11B694A-D760-4564-8EA9-063AB97D6AFD}" srcOrd="0" destOrd="0" presId="urn:microsoft.com/office/officeart/2005/8/layout/hierarchy1"/>
    <dgm:cxn modelId="{D5EB6BED-7312-4262-8C3A-9BB007C08E38}" srcId="{E3CD81DD-A7AA-4EB4-AF21-D241CFA27C55}" destId="{8E4108E3-DDF0-45F0-AED5-28A751F44460}" srcOrd="0" destOrd="0" parTransId="{8E03654B-007B-49BC-A829-135DE695BC73}" sibTransId="{F3DE4652-F261-4C4C-B7FF-8A72F8929D6C}"/>
    <dgm:cxn modelId="{3FFB3BF3-3655-4970-8E13-87B4CB6F8187}" srcId="{E3CD81DD-A7AA-4EB4-AF21-D241CFA27C55}" destId="{D7A7CBB1-7019-4571-8163-974843EEF125}" srcOrd="1" destOrd="0" parTransId="{F2B6D564-A2D5-445E-B832-73D9AF9621DA}" sibTransId="{FA9DEF2A-E871-4C83-A0BA-1E43C0A2F0CE}"/>
    <dgm:cxn modelId="{3D531DFA-D0F5-42C1-A99D-17C705376099}" type="presOf" srcId="{8E4108E3-DDF0-45F0-AED5-28A751F44460}" destId="{082E6545-83EE-4817-B2B1-4AE643F2EA19}" srcOrd="0" destOrd="0" presId="urn:microsoft.com/office/officeart/2005/8/layout/hierarchy1"/>
    <dgm:cxn modelId="{94F4A47D-268F-4954-A790-4017835B43F0}" type="presParOf" srcId="{80068DF7-D77E-4D2E-991D-AE68CDDFCE85}" destId="{B3730ED9-225E-4893-BFBA-6B57E81F400B}" srcOrd="0" destOrd="0" presId="urn:microsoft.com/office/officeart/2005/8/layout/hierarchy1"/>
    <dgm:cxn modelId="{4F2DEE97-1EC2-4BC7-ACC5-F434D7AF304C}" type="presParOf" srcId="{B3730ED9-225E-4893-BFBA-6B57E81F400B}" destId="{5E7818CB-B2A9-4564-9FAA-BA8791D343A9}" srcOrd="0" destOrd="0" presId="urn:microsoft.com/office/officeart/2005/8/layout/hierarchy1"/>
    <dgm:cxn modelId="{B62F740D-73AF-4D94-8D71-8BFA637184B8}" type="presParOf" srcId="{5E7818CB-B2A9-4564-9FAA-BA8791D343A9}" destId="{1C3B28D6-EE5D-4C43-9D0D-34EAB83758CD}" srcOrd="0" destOrd="0" presId="urn:microsoft.com/office/officeart/2005/8/layout/hierarchy1"/>
    <dgm:cxn modelId="{BD73E8BB-776A-4343-9FDD-8FB1F49606AD}" type="presParOf" srcId="{5E7818CB-B2A9-4564-9FAA-BA8791D343A9}" destId="{082E6545-83EE-4817-B2B1-4AE643F2EA19}" srcOrd="1" destOrd="0" presId="urn:microsoft.com/office/officeart/2005/8/layout/hierarchy1"/>
    <dgm:cxn modelId="{CA6C23ED-3DDD-4225-BB0A-50B2F9958502}" type="presParOf" srcId="{B3730ED9-225E-4893-BFBA-6B57E81F400B}" destId="{76A13EA6-B392-4BA9-A351-2BBAE379A750}" srcOrd="1" destOrd="0" presId="urn:microsoft.com/office/officeart/2005/8/layout/hierarchy1"/>
    <dgm:cxn modelId="{1F5245D6-A44A-4123-A7BE-87CEA39D625A}" type="presParOf" srcId="{80068DF7-D77E-4D2E-991D-AE68CDDFCE85}" destId="{D977A69E-31C0-498F-B586-B65948A514D2}" srcOrd="1" destOrd="0" presId="urn:microsoft.com/office/officeart/2005/8/layout/hierarchy1"/>
    <dgm:cxn modelId="{C328092B-6D39-42C4-92F4-D75776480FD4}" type="presParOf" srcId="{D977A69E-31C0-498F-B586-B65948A514D2}" destId="{8AA235C6-F9C6-4F3E-BEC7-F02CE373803D}" srcOrd="0" destOrd="0" presId="urn:microsoft.com/office/officeart/2005/8/layout/hierarchy1"/>
    <dgm:cxn modelId="{37EC4C3F-93D1-400C-94A3-741CAC197A64}" type="presParOf" srcId="{8AA235C6-F9C6-4F3E-BEC7-F02CE373803D}" destId="{FA79A9DC-CA1E-48CB-B1D7-0EB98A73D904}" srcOrd="0" destOrd="0" presId="urn:microsoft.com/office/officeart/2005/8/layout/hierarchy1"/>
    <dgm:cxn modelId="{E0CAADC8-733E-40FE-8582-A455DBA258A7}" type="presParOf" srcId="{8AA235C6-F9C6-4F3E-BEC7-F02CE373803D}" destId="{D11B694A-D760-4564-8EA9-063AB97D6AFD}" srcOrd="1" destOrd="0" presId="urn:microsoft.com/office/officeart/2005/8/layout/hierarchy1"/>
    <dgm:cxn modelId="{49C2031E-87B1-4AE5-A1EA-BEFBAA50F301}" type="presParOf" srcId="{D977A69E-31C0-498F-B586-B65948A514D2}" destId="{AD23A992-AA93-4950-AFFE-4E7E66F72049}"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17A995-30A0-4939-80D8-BF9B1AE75941}">
      <dsp:nvSpPr>
        <dsp:cNvPr id="0" name=""/>
        <dsp:cNvSpPr/>
      </dsp:nvSpPr>
      <dsp:spPr>
        <a:xfrm>
          <a:off x="0" y="565"/>
          <a:ext cx="6106432" cy="132229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4272D8-C604-4CE4-B588-409A3C55402E}">
      <dsp:nvSpPr>
        <dsp:cNvPr id="0" name=""/>
        <dsp:cNvSpPr/>
      </dsp:nvSpPr>
      <dsp:spPr>
        <a:xfrm>
          <a:off x="399993" y="298080"/>
          <a:ext cx="727260" cy="7272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EBD4CD-590E-423D-923D-EAA98C63179D}">
      <dsp:nvSpPr>
        <dsp:cNvPr id="0" name=""/>
        <dsp:cNvSpPr/>
      </dsp:nvSpPr>
      <dsp:spPr>
        <a:xfrm>
          <a:off x="1527246" y="565"/>
          <a:ext cx="4579185"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GB" sz="2500" kern="1200"/>
            <a:t>An Algorithmic Approach that solves optimal problems quickly and efficiently.</a:t>
          </a:r>
          <a:endParaRPr lang="en-US" sz="2500" kern="1200"/>
        </a:p>
      </dsp:txBody>
      <dsp:txXfrm>
        <a:off x="1527246" y="565"/>
        <a:ext cx="4579185" cy="1322291"/>
      </dsp:txXfrm>
    </dsp:sp>
    <dsp:sp modelId="{94EFFF43-1EDD-4E7B-BBFB-60E3411EED04}">
      <dsp:nvSpPr>
        <dsp:cNvPr id="0" name=""/>
        <dsp:cNvSpPr/>
      </dsp:nvSpPr>
      <dsp:spPr>
        <a:xfrm>
          <a:off x="0" y="1653429"/>
          <a:ext cx="6106432" cy="132229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9AE9FF-D06E-4D1E-9021-C32C3D367607}">
      <dsp:nvSpPr>
        <dsp:cNvPr id="0" name=""/>
        <dsp:cNvSpPr/>
      </dsp:nvSpPr>
      <dsp:spPr>
        <a:xfrm>
          <a:off x="399993" y="1950944"/>
          <a:ext cx="727260" cy="7272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675C8B-FA5D-4425-959D-F9809987BD07}">
      <dsp:nvSpPr>
        <dsp:cNvPr id="0" name=""/>
        <dsp:cNvSpPr/>
      </dsp:nvSpPr>
      <dsp:spPr>
        <a:xfrm>
          <a:off x="1527246" y="1653429"/>
          <a:ext cx="4579185"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GB" sz="2500" kern="1200"/>
            <a:t>Works by dividing problems into sub-problems using optimal description.</a:t>
          </a:r>
          <a:endParaRPr lang="en-US" sz="2500" kern="1200"/>
        </a:p>
      </dsp:txBody>
      <dsp:txXfrm>
        <a:off x="1527246" y="1653429"/>
        <a:ext cx="4579185" cy="1322291"/>
      </dsp:txXfrm>
    </dsp:sp>
    <dsp:sp modelId="{A061B50B-CF0F-4899-B835-63B8CA14736C}">
      <dsp:nvSpPr>
        <dsp:cNvPr id="0" name=""/>
        <dsp:cNvSpPr/>
      </dsp:nvSpPr>
      <dsp:spPr>
        <a:xfrm>
          <a:off x="0" y="3306293"/>
          <a:ext cx="6106432" cy="132229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1D361-7C52-4BB2-8FB6-8D91769DCA6B}">
      <dsp:nvSpPr>
        <dsp:cNvPr id="0" name=""/>
        <dsp:cNvSpPr/>
      </dsp:nvSpPr>
      <dsp:spPr>
        <a:xfrm>
          <a:off x="399993" y="3603809"/>
          <a:ext cx="727260" cy="7272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FAB2E8-7D1B-4461-BBF1-29D3DF62D61B}">
      <dsp:nvSpPr>
        <dsp:cNvPr id="0" name=""/>
        <dsp:cNvSpPr/>
      </dsp:nvSpPr>
      <dsp:spPr>
        <a:xfrm>
          <a:off x="1527246" y="3306293"/>
          <a:ext cx="2747894"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1111250">
            <a:lnSpc>
              <a:spcPct val="90000"/>
            </a:lnSpc>
            <a:spcBef>
              <a:spcPct val="0"/>
            </a:spcBef>
            <a:spcAft>
              <a:spcPct val="35000"/>
            </a:spcAft>
            <a:buNone/>
          </a:pPr>
          <a:r>
            <a:rPr lang="en-GB" sz="2500" kern="1200" dirty="0"/>
            <a:t>Two requirements:</a:t>
          </a:r>
          <a:endParaRPr lang="en-US" sz="2500" kern="1200" dirty="0"/>
        </a:p>
      </dsp:txBody>
      <dsp:txXfrm>
        <a:off x="1527246" y="3306293"/>
        <a:ext cx="2747894" cy="1322291"/>
      </dsp:txXfrm>
    </dsp:sp>
    <dsp:sp modelId="{9A8FB292-D14D-4E15-9D90-7EF019497AFE}">
      <dsp:nvSpPr>
        <dsp:cNvPr id="0" name=""/>
        <dsp:cNvSpPr/>
      </dsp:nvSpPr>
      <dsp:spPr>
        <a:xfrm>
          <a:off x="4276294" y="3306293"/>
          <a:ext cx="1828983" cy="1322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943" tIns="139943" rIns="139943" bIns="139943" numCol="1" spcCol="1270" anchor="ctr" anchorCtr="0">
          <a:noAutofit/>
        </a:bodyPr>
        <a:lstStyle/>
        <a:p>
          <a:pPr marL="0" lvl="0" indent="0" algn="l" defTabSz="533400">
            <a:lnSpc>
              <a:spcPct val="90000"/>
            </a:lnSpc>
            <a:spcBef>
              <a:spcPct val="0"/>
            </a:spcBef>
            <a:spcAft>
              <a:spcPct val="35000"/>
            </a:spcAft>
            <a:buNone/>
          </a:pPr>
          <a:r>
            <a:rPr lang="en-GB" sz="1200" kern="1200" dirty="0"/>
            <a:t>Recursive function and / or optimal description</a:t>
          </a:r>
          <a:endParaRPr lang="en-US" sz="1200" kern="1200" dirty="0"/>
        </a:p>
        <a:p>
          <a:pPr marL="0" lvl="0" indent="0" algn="l" defTabSz="533400">
            <a:lnSpc>
              <a:spcPct val="90000"/>
            </a:lnSpc>
            <a:spcBef>
              <a:spcPct val="0"/>
            </a:spcBef>
            <a:spcAft>
              <a:spcPct val="35000"/>
            </a:spcAft>
            <a:buNone/>
          </a:pPr>
          <a:r>
            <a:rPr lang="en-GB" sz="1200" kern="1200"/>
            <a:t>Store computed values to solve other sub-problems</a:t>
          </a:r>
          <a:endParaRPr lang="en-US" sz="1200" kern="1200"/>
        </a:p>
      </dsp:txBody>
      <dsp:txXfrm>
        <a:off x="4276294" y="3306293"/>
        <a:ext cx="1828983" cy="13222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7958DF-EF4B-417F-A4B2-3C7E6919236A}">
      <dsp:nvSpPr>
        <dsp:cNvPr id="0" name=""/>
        <dsp:cNvSpPr/>
      </dsp:nvSpPr>
      <dsp:spPr>
        <a:xfrm>
          <a:off x="0" y="1971"/>
          <a:ext cx="6583870" cy="99896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8BC4B-680E-4C2F-9841-F65A2D0652C1}">
      <dsp:nvSpPr>
        <dsp:cNvPr id="0" name=""/>
        <dsp:cNvSpPr/>
      </dsp:nvSpPr>
      <dsp:spPr>
        <a:xfrm>
          <a:off x="302188" y="226739"/>
          <a:ext cx="549433" cy="54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C6A43B-7358-468F-B7CA-6696668F8F1D}">
      <dsp:nvSpPr>
        <dsp:cNvPr id="0" name=""/>
        <dsp:cNvSpPr/>
      </dsp:nvSpPr>
      <dsp:spPr>
        <a:xfrm>
          <a:off x="1153809" y="1971"/>
          <a:ext cx="5430060" cy="998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24" tIns="105724" rIns="105724" bIns="105724" numCol="1" spcCol="1270" anchor="ctr" anchorCtr="0">
          <a:noAutofit/>
        </a:bodyPr>
        <a:lstStyle/>
        <a:p>
          <a:pPr marL="0" lvl="0" indent="0" algn="l" defTabSz="622300">
            <a:lnSpc>
              <a:spcPct val="100000"/>
            </a:lnSpc>
            <a:spcBef>
              <a:spcPct val="0"/>
            </a:spcBef>
            <a:spcAft>
              <a:spcPct val="35000"/>
            </a:spcAft>
            <a:buNone/>
          </a:pPr>
          <a:r>
            <a:rPr lang="en-GB" sz="1400" kern="1200"/>
            <a:t>Is a direct representation of the recursive description. </a:t>
          </a:r>
          <a:endParaRPr lang="en-US" sz="1400" kern="1200"/>
        </a:p>
      </dsp:txBody>
      <dsp:txXfrm>
        <a:off x="1153809" y="1971"/>
        <a:ext cx="5430060" cy="998969"/>
      </dsp:txXfrm>
    </dsp:sp>
    <dsp:sp modelId="{D01757A4-1791-4157-9EDD-46E36EB7A57A}">
      <dsp:nvSpPr>
        <dsp:cNvPr id="0" name=""/>
        <dsp:cNvSpPr/>
      </dsp:nvSpPr>
      <dsp:spPr>
        <a:xfrm>
          <a:off x="0" y="1250682"/>
          <a:ext cx="6583870" cy="99896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C655D1-D11F-4DDA-85F1-592C7E8CAAFE}">
      <dsp:nvSpPr>
        <dsp:cNvPr id="0" name=""/>
        <dsp:cNvSpPr/>
      </dsp:nvSpPr>
      <dsp:spPr>
        <a:xfrm>
          <a:off x="302188" y="1475450"/>
          <a:ext cx="549433" cy="54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B0FAD5-F88D-4C8D-A448-B4B0D63A7F16}">
      <dsp:nvSpPr>
        <dsp:cNvPr id="0" name=""/>
        <dsp:cNvSpPr/>
      </dsp:nvSpPr>
      <dsp:spPr>
        <a:xfrm>
          <a:off x="1153809" y="1250682"/>
          <a:ext cx="5430060" cy="998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24" tIns="105724" rIns="105724" bIns="105724" numCol="1" spcCol="1270" anchor="ctr" anchorCtr="0">
          <a:noAutofit/>
        </a:bodyPr>
        <a:lstStyle/>
        <a:p>
          <a:pPr marL="0" lvl="0" indent="0" algn="l" defTabSz="622300">
            <a:lnSpc>
              <a:spcPct val="100000"/>
            </a:lnSpc>
            <a:spcBef>
              <a:spcPct val="0"/>
            </a:spcBef>
            <a:spcAft>
              <a:spcPct val="35000"/>
            </a:spcAft>
            <a:buNone/>
          </a:pPr>
          <a:r>
            <a:rPr lang="en-GB" sz="1400" kern="1200"/>
            <a:t>Uses the recursive function of a problem to recursively divide and solve the problem. </a:t>
          </a:r>
          <a:endParaRPr lang="en-US" sz="1400" kern="1200"/>
        </a:p>
      </dsp:txBody>
      <dsp:txXfrm>
        <a:off x="1153809" y="1250682"/>
        <a:ext cx="5430060" cy="998969"/>
      </dsp:txXfrm>
    </dsp:sp>
    <dsp:sp modelId="{18ABD861-18D8-434F-8494-7CE41B27FC9F}">
      <dsp:nvSpPr>
        <dsp:cNvPr id="0" name=""/>
        <dsp:cNvSpPr/>
      </dsp:nvSpPr>
      <dsp:spPr>
        <a:xfrm>
          <a:off x="0" y="2499394"/>
          <a:ext cx="6583870" cy="99896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D4D386-1FDF-48A6-BD40-B7FC0FA3F08E}">
      <dsp:nvSpPr>
        <dsp:cNvPr id="0" name=""/>
        <dsp:cNvSpPr/>
      </dsp:nvSpPr>
      <dsp:spPr>
        <a:xfrm>
          <a:off x="302188" y="2724162"/>
          <a:ext cx="549433" cy="54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662867-9234-4803-9D05-ABEDE4EF79B6}">
      <dsp:nvSpPr>
        <dsp:cNvPr id="0" name=""/>
        <dsp:cNvSpPr/>
      </dsp:nvSpPr>
      <dsp:spPr>
        <a:xfrm>
          <a:off x="1153809" y="2499394"/>
          <a:ext cx="5430060" cy="998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24" tIns="105724" rIns="105724" bIns="105724" numCol="1" spcCol="1270" anchor="ctr" anchorCtr="0">
          <a:noAutofit/>
        </a:bodyPr>
        <a:lstStyle/>
        <a:p>
          <a:pPr marL="0" lvl="0" indent="0" algn="l" defTabSz="622300">
            <a:lnSpc>
              <a:spcPct val="100000"/>
            </a:lnSpc>
            <a:spcBef>
              <a:spcPct val="0"/>
            </a:spcBef>
            <a:spcAft>
              <a:spcPct val="35000"/>
            </a:spcAft>
            <a:buNone/>
          </a:pPr>
          <a:r>
            <a:rPr lang="en-GB" sz="1400" kern="1200" dirty="0"/>
            <a:t>To speed up the process of recursion we use an array to store every calculated values. This way we can detect solved problems and avoid computing them again. </a:t>
          </a:r>
          <a:r>
            <a:rPr lang="en-GB" sz="1400" b="1" kern="1200" dirty="0"/>
            <a:t>(memoization) </a:t>
          </a:r>
          <a:endParaRPr lang="en-US" sz="1400" b="1" kern="1200" dirty="0"/>
        </a:p>
      </dsp:txBody>
      <dsp:txXfrm>
        <a:off x="1153809" y="2499394"/>
        <a:ext cx="5430060" cy="998969"/>
      </dsp:txXfrm>
    </dsp:sp>
    <dsp:sp modelId="{E0CC23EC-D97B-4257-8D3B-DF00F81EE17B}">
      <dsp:nvSpPr>
        <dsp:cNvPr id="0" name=""/>
        <dsp:cNvSpPr/>
      </dsp:nvSpPr>
      <dsp:spPr>
        <a:xfrm>
          <a:off x="0" y="3748106"/>
          <a:ext cx="6583870" cy="99896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5331B-2837-440D-B2A5-4925BC60633B}">
      <dsp:nvSpPr>
        <dsp:cNvPr id="0" name=""/>
        <dsp:cNvSpPr/>
      </dsp:nvSpPr>
      <dsp:spPr>
        <a:xfrm>
          <a:off x="302188" y="3972874"/>
          <a:ext cx="549433" cy="549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B8498-F046-4B80-96E8-3547D80C86F2}">
      <dsp:nvSpPr>
        <dsp:cNvPr id="0" name=""/>
        <dsp:cNvSpPr/>
      </dsp:nvSpPr>
      <dsp:spPr>
        <a:xfrm>
          <a:off x="1153809" y="3748106"/>
          <a:ext cx="5430060" cy="9989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724" tIns="105724" rIns="105724" bIns="105724" numCol="1" spcCol="1270" anchor="ctr" anchorCtr="0">
          <a:noAutofit/>
        </a:bodyPr>
        <a:lstStyle/>
        <a:p>
          <a:pPr marL="0" lvl="0" indent="0" algn="l" defTabSz="622300">
            <a:lnSpc>
              <a:spcPct val="100000"/>
            </a:lnSpc>
            <a:spcBef>
              <a:spcPct val="0"/>
            </a:spcBef>
            <a:spcAft>
              <a:spcPct val="35000"/>
            </a:spcAft>
            <a:buNone/>
          </a:pPr>
          <a:r>
            <a:rPr lang="en-GB" sz="1400" kern="1200" dirty="0"/>
            <a:t>Named the Top-Down approach because of its ability to divide a problem recursively to smaller subproblems, thus moving from the “top” of an array to its “Bottom”</a:t>
          </a:r>
          <a:endParaRPr lang="en-US" sz="1400" kern="1200" dirty="0"/>
        </a:p>
      </dsp:txBody>
      <dsp:txXfrm>
        <a:off x="1153809" y="3748106"/>
        <a:ext cx="5430060" cy="9989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B1330-E379-4F21-8987-80878ACBCC6C}">
      <dsp:nvSpPr>
        <dsp:cNvPr id="0" name=""/>
        <dsp:cNvSpPr/>
      </dsp:nvSpPr>
      <dsp:spPr>
        <a:xfrm>
          <a:off x="0" y="4377"/>
          <a:ext cx="6547572" cy="93242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7BD383-5D0D-46F6-B7C8-C732EFBC334C}">
      <dsp:nvSpPr>
        <dsp:cNvPr id="0" name=""/>
        <dsp:cNvSpPr/>
      </dsp:nvSpPr>
      <dsp:spPr>
        <a:xfrm>
          <a:off x="282058" y="214173"/>
          <a:ext cx="512834" cy="512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51CC8F-946A-40D0-B750-C5538772B33B}">
      <dsp:nvSpPr>
        <dsp:cNvPr id="0" name=""/>
        <dsp:cNvSpPr/>
      </dsp:nvSpPr>
      <dsp:spPr>
        <a:xfrm>
          <a:off x="1076951" y="4377"/>
          <a:ext cx="5470620" cy="932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2" tIns="98682" rIns="98682" bIns="98682" numCol="1" spcCol="1270" anchor="ctr" anchorCtr="0">
          <a:noAutofit/>
        </a:bodyPr>
        <a:lstStyle/>
        <a:p>
          <a:pPr marL="0" lvl="0" indent="0" algn="l" defTabSz="622300">
            <a:lnSpc>
              <a:spcPct val="90000"/>
            </a:lnSpc>
            <a:spcBef>
              <a:spcPct val="0"/>
            </a:spcBef>
            <a:spcAft>
              <a:spcPct val="35000"/>
            </a:spcAft>
            <a:buNone/>
          </a:pPr>
          <a:r>
            <a:rPr lang="en-GB" sz="1400" kern="1200"/>
            <a:t>This approach is an iterative approach, it uses the optimal description of a problem to gradually build up from small Sub-Problems to bigger ones.</a:t>
          </a:r>
          <a:endParaRPr lang="en-US" sz="1400" kern="1200"/>
        </a:p>
      </dsp:txBody>
      <dsp:txXfrm>
        <a:off x="1076951" y="4377"/>
        <a:ext cx="5470620" cy="932425"/>
      </dsp:txXfrm>
    </dsp:sp>
    <dsp:sp modelId="{FF35652A-9414-4AF8-A33B-17BE7728F359}">
      <dsp:nvSpPr>
        <dsp:cNvPr id="0" name=""/>
        <dsp:cNvSpPr/>
      </dsp:nvSpPr>
      <dsp:spPr>
        <a:xfrm>
          <a:off x="0" y="1169909"/>
          <a:ext cx="6547572" cy="93242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C1AE1E-0BA5-4872-8E44-7075634948A1}">
      <dsp:nvSpPr>
        <dsp:cNvPr id="0" name=""/>
        <dsp:cNvSpPr/>
      </dsp:nvSpPr>
      <dsp:spPr>
        <a:xfrm>
          <a:off x="282058" y="1379705"/>
          <a:ext cx="512834" cy="512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FB440A-8B1E-4229-978D-6386F22A31D9}">
      <dsp:nvSpPr>
        <dsp:cNvPr id="0" name=""/>
        <dsp:cNvSpPr/>
      </dsp:nvSpPr>
      <dsp:spPr>
        <a:xfrm>
          <a:off x="1076951" y="1169909"/>
          <a:ext cx="5470620" cy="932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2" tIns="98682" rIns="98682" bIns="98682" numCol="1" spcCol="1270" anchor="ctr" anchorCtr="0">
          <a:noAutofit/>
        </a:bodyPr>
        <a:lstStyle/>
        <a:p>
          <a:pPr marL="0" lvl="0" indent="0" algn="l" defTabSz="622300">
            <a:lnSpc>
              <a:spcPct val="90000"/>
            </a:lnSpc>
            <a:spcBef>
              <a:spcPct val="0"/>
            </a:spcBef>
            <a:spcAft>
              <a:spcPct val="35000"/>
            </a:spcAft>
            <a:buNone/>
          </a:pPr>
          <a:r>
            <a:rPr lang="en-GB" sz="1400" kern="1200"/>
            <a:t>An inverse of the recursive approach.</a:t>
          </a:r>
          <a:endParaRPr lang="en-US" sz="1400" kern="1200"/>
        </a:p>
      </dsp:txBody>
      <dsp:txXfrm>
        <a:off x="1076951" y="1169909"/>
        <a:ext cx="5470620" cy="932425"/>
      </dsp:txXfrm>
    </dsp:sp>
    <dsp:sp modelId="{5FC303FB-2A1F-4A25-B948-EEE1888D5A9C}">
      <dsp:nvSpPr>
        <dsp:cNvPr id="0" name=""/>
        <dsp:cNvSpPr/>
      </dsp:nvSpPr>
      <dsp:spPr>
        <a:xfrm>
          <a:off x="0" y="2335442"/>
          <a:ext cx="6547572" cy="93242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31925A-302E-4004-8691-08A71BD0B392}">
      <dsp:nvSpPr>
        <dsp:cNvPr id="0" name=""/>
        <dsp:cNvSpPr/>
      </dsp:nvSpPr>
      <dsp:spPr>
        <a:xfrm>
          <a:off x="282058" y="2545237"/>
          <a:ext cx="512834" cy="5128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0E560D-6A4C-4DDD-9ADB-41DE42556E75}">
      <dsp:nvSpPr>
        <dsp:cNvPr id="0" name=""/>
        <dsp:cNvSpPr/>
      </dsp:nvSpPr>
      <dsp:spPr>
        <a:xfrm>
          <a:off x="1076951" y="2335442"/>
          <a:ext cx="5470620" cy="932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2" tIns="98682" rIns="98682" bIns="98682" numCol="1" spcCol="1270" anchor="ctr" anchorCtr="0">
          <a:noAutofit/>
        </a:bodyPr>
        <a:lstStyle/>
        <a:p>
          <a:pPr marL="0" lvl="0" indent="0" algn="l" defTabSz="622300">
            <a:lnSpc>
              <a:spcPct val="90000"/>
            </a:lnSpc>
            <a:spcBef>
              <a:spcPct val="0"/>
            </a:spcBef>
            <a:spcAft>
              <a:spcPct val="35000"/>
            </a:spcAft>
            <a:buNone/>
          </a:pPr>
          <a:r>
            <a:rPr lang="en-GB" sz="1400" kern="1200" dirty="0"/>
            <a:t>This approach generally starts from the smallest possible Sub-Problems or end cases and it solves every possible Sub-Problem until the solution to the original problem is found. </a:t>
          </a:r>
          <a:endParaRPr lang="en-US" sz="1400" kern="1200" dirty="0"/>
        </a:p>
      </dsp:txBody>
      <dsp:txXfrm>
        <a:off x="1076951" y="2335442"/>
        <a:ext cx="5470620" cy="932425"/>
      </dsp:txXfrm>
    </dsp:sp>
    <dsp:sp modelId="{05BF87D3-2F83-4541-B11B-A2DC43F1991F}">
      <dsp:nvSpPr>
        <dsp:cNvPr id="0" name=""/>
        <dsp:cNvSpPr/>
      </dsp:nvSpPr>
      <dsp:spPr>
        <a:xfrm>
          <a:off x="0" y="3500974"/>
          <a:ext cx="6547572" cy="93242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7E8954-5279-49AE-ADB5-B989194A15F9}">
      <dsp:nvSpPr>
        <dsp:cNvPr id="0" name=""/>
        <dsp:cNvSpPr/>
      </dsp:nvSpPr>
      <dsp:spPr>
        <a:xfrm>
          <a:off x="282058" y="3710770"/>
          <a:ext cx="512834" cy="5128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0DA680-9639-4DDC-A5C7-0CFCEE8C5735}">
      <dsp:nvSpPr>
        <dsp:cNvPr id="0" name=""/>
        <dsp:cNvSpPr/>
      </dsp:nvSpPr>
      <dsp:spPr>
        <a:xfrm>
          <a:off x="1076951" y="3500974"/>
          <a:ext cx="5470620" cy="932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2" tIns="98682" rIns="98682" bIns="98682" numCol="1" spcCol="1270" anchor="ctr" anchorCtr="0">
          <a:noAutofit/>
        </a:bodyPr>
        <a:lstStyle/>
        <a:p>
          <a:pPr marL="0" lvl="0" indent="0" algn="l" defTabSz="622300">
            <a:lnSpc>
              <a:spcPct val="90000"/>
            </a:lnSpc>
            <a:spcBef>
              <a:spcPct val="0"/>
            </a:spcBef>
            <a:spcAft>
              <a:spcPct val="35000"/>
            </a:spcAft>
            <a:buNone/>
          </a:pPr>
          <a:r>
            <a:rPr lang="en-GB" sz="1400" kern="1200" dirty="0"/>
            <a:t>This process is also called as tabulation, since the array (or table) is used to store all possible Sub-Problems.</a:t>
          </a:r>
          <a:endParaRPr lang="en-US" sz="1400" kern="1200" dirty="0"/>
        </a:p>
      </dsp:txBody>
      <dsp:txXfrm>
        <a:off x="1076951" y="3500974"/>
        <a:ext cx="5470620" cy="932425"/>
      </dsp:txXfrm>
    </dsp:sp>
    <dsp:sp modelId="{432DADC3-5488-4435-AD1C-173B0CCFFEFD}">
      <dsp:nvSpPr>
        <dsp:cNvPr id="0" name=""/>
        <dsp:cNvSpPr/>
      </dsp:nvSpPr>
      <dsp:spPr>
        <a:xfrm>
          <a:off x="0" y="4666506"/>
          <a:ext cx="6547572" cy="93242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D00B76-065B-4CAE-B2F0-C987BBD69B36}">
      <dsp:nvSpPr>
        <dsp:cNvPr id="0" name=""/>
        <dsp:cNvSpPr/>
      </dsp:nvSpPr>
      <dsp:spPr>
        <a:xfrm>
          <a:off x="282058" y="4876302"/>
          <a:ext cx="512834" cy="5128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7E3727-263F-4567-A512-098EDF689E45}">
      <dsp:nvSpPr>
        <dsp:cNvPr id="0" name=""/>
        <dsp:cNvSpPr/>
      </dsp:nvSpPr>
      <dsp:spPr>
        <a:xfrm>
          <a:off x="1076951" y="4666506"/>
          <a:ext cx="5470620" cy="932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82" tIns="98682" rIns="98682" bIns="98682" numCol="1" spcCol="1270" anchor="ctr" anchorCtr="0">
          <a:noAutofit/>
        </a:bodyPr>
        <a:lstStyle/>
        <a:p>
          <a:pPr marL="0" lvl="0" indent="0" algn="l" defTabSz="622300">
            <a:lnSpc>
              <a:spcPct val="90000"/>
            </a:lnSpc>
            <a:spcBef>
              <a:spcPct val="0"/>
            </a:spcBef>
            <a:spcAft>
              <a:spcPct val="35000"/>
            </a:spcAft>
            <a:buNone/>
          </a:pPr>
          <a:r>
            <a:rPr lang="en-GB" sz="1400" kern="1200" dirty="0"/>
            <a:t>This approach begins from small problems and builds into bigger and more complex problems, hence its name “Bottom-Up approach”.</a:t>
          </a:r>
          <a:endParaRPr lang="en-US" sz="1400" kern="1200" dirty="0"/>
        </a:p>
      </dsp:txBody>
      <dsp:txXfrm>
        <a:off x="1076951" y="4666506"/>
        <a:ext cx="5470620" cy="932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A71AE-70FC-4F9C-A8CB-8B16B14DC09A}">
      <dsp:nvSpPr>
        <dsp:cNvPr id="0" name=""/>
        <dsp:cNvSpPr/>
      </dsp:nvSpPr>
      <dsp:spPr>
        <a:xfrm>
          <a:off x="902689" y="375023"/>
          <a:ext cx="1261054" cy="126105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DF6B1A-E0EF-4693-9A64-1EC6D664D343}">
      <dsp:nvSpPr>
        <dsp:cNvPr id="0" name=""/>
        <dsp:cNvSpPr/>
      </dsp:nvSpPr>
      <dsp:spPr>
        <a:xfrm>
          <a:off x="1171439" y="643772"/>
          <a:ext cx="723555" cy="7235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A7D2CA-F9D1-4D13-81BD-D1ED8BE20324}">
      <dsp:nvSpPr>
        <dsp:cNvPr id="0" name=""/>
        <dsp:cNvSpPr/>
      </dsp:nvSpPr>
      <dsp:spPr>
        <a:xfrm>
          <a:off x="499565" y="2028864"/>
          <a:ext cx="206730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Research on alternative data structures for dynamic programming algorithms</a:t>
          </a:r>
          <a:endParaRPr lang="en-US" sz="1100" kern="1200"/>
        </a:p>
      </dsp:txBody>
      <dsp:txXfrm>
        <a:off x="499565" y="2028864"/>
        <a:ext cx="2067302" cy="900000"/>
      </dsp:txXfrm>
    </dsp:sp>
    <dsp:sp modelId="{DF23AF48-561F-49CC-84EE-E027D02DB9D4}">
      <dsp:nvSpPr>
        <dsp:cNvPr id="0" name=""/>
        <dsp:cNvSpPr/>
      </dsp:nvSpPr>
      <dsp:spPr>
        <a:xfrm>
          <a:off x="3331770" y="375023"/>
          <a:ext cx="1261054" cy="126105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0FE93-FC1D-44A7-8E18-08FC9D61E152}">
      <dsp:nvSpPr>
        <dsp:cNvPr id="0" name=""/>
        <dsp:cNvSpPr/>
      </dsp:nvSpPr>
      <dsp:spPr>
        <a:xfrm>
          <a:off x="3600519" y="643772"/>
          <a:ext cx="723555" cy="7235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403D1C-FCB0-46F5-8D07-244CDCC4C92D}">
      <dsp:nvSpPr>
        <dsp:cNvPr id="0" name=""/>
        <dsp:cNvSpPr/>
      </dsp:nvSpPr>
      <dsp:spPr>
        <a:xfrm>
          <a:off x="2928646" y="2028864"/>
          <a:ext cx="206730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Research on memory usage, CPU utilization, optimizations and taking their measurements.</a:t>
          </a:r>
          <a:endParaRPr lang="en-US" sz="1100" kern="1200"/>
        </a:p>
      </dsp:txBody>
      <dsp:txXfrm>
        <a:off x="2928646" y="2028864"/>
        <a:ext cx="2067302" cy="900000"/>
      </dsp:txXfrm>
    </dsp:sp>
    <dsp:sp modelId="{461054D7-5B03-4FEC-9760-9AAA2294EA74}">
      <dsp:nvSpPr>
        <dsp:cNvPr id="0" name=""/>
        <dsp:cNvSpPr/>
      </dsp:nvSpPr>
      <dsp:spPr>
        <a:xfrm>
          <a:off x="5760850" y="375023"/>
          <a:ext cx="1261054" cy="126105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F8A39-631A-42A0-8B49-282DD97C39BB}">
      <dsp:nvSpPr>
        <dsp:cNvPr id="0" name=""/>
        <dsp:cNvSpPr/>
      </dsp:nvSpPr>
      <dsp:spPr>
        <a:xfrm>
          <a:off x="6029599" y="643772"/>
          <a:ext cx="723555" cy="7235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BFDEBE-38B1-420F-9D00-3A5F6A13D795}">
      <dsp:nvSpPr>
        <dsp:cNvPr id="0" name=""/>
        <dsp:cNvSpPr/>
      </dsp:nvSpPr>
      <dsp:spPr>
        <a:xfrm>
          <a:off x="5357726" y="2028864"/>
          <a:ext cx="206730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Hands on practise with the first problem, taking the data measurements, and making a reusable template used to develop all other problems</a:t>
          </a:r>
          <a:endParaRPr lang="en-US" sz="1100" kern="1200"/>
        </a:p>
      </dsp:txBody>
      <dsp:txXfrm>
        <a:off x="5357726" y="2028864"/>
        <a:ext cx="2067302" cy="900000"/>
      </dsp:txXfrm>
    </dsp:sp>
    <dsp:sp modelId="{8CD39B19-59B3-4545-986C-ECDA64700CFB}">
      <dsp:nvSpPr>
        <dsp:cNvPr id="0" name=""/>
        <dsp:cNvSpPr/>
      </dsp:nvSpPr>
      <dsp:spPr>
        <a:xfrm>
          <a:off x="8189930" y="375023"/>
          <a:ext cx="1261054" cy="1261054"/>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2B98C-5873-40EE-AB5E-F2655286D0CA}">
      <dsp:nvSpPr>
        <dsp:cNvPr id="0" name=""/>
        <dsp:cNvSpPr/>
      </dsp:nvSpPr>
      <dsp:spPr>
        <a:xfrm>
          <a:off x="8458679" y="643772"/>
          <a:ext cx="723555" cy="7235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FF744A-B137-4CE1-8A0B-E314201103B6}">
      <dsp:nvSpPr>
        <dsp:cNvPr id="0" name=""/>
        <dsp:cNvSpPr/>
      </dsp:nvSpPr>
      <dsp:spPr>
        <a:xfrm>
          <a:off x="7786806" y="2028864"/>
          <a:ext cx="2067302"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Development of a variety of scripts to automate data collection</a:t>
          </a:r>
          <a:endParaRPr lang="en-US" sz="1100" kern="1200"/>
        </a:p>
      </dsp:txBody>
      <dsp:txXfrm>
        <a:off x="7786806" y="2028864"/>
        <a:ext cx="2067302" cy="90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B28D6-EE5D-4C43-9D0D-34EAB83758CD}">
      <dsp:nvSpPr>
        <dsp:cNvPr id="0" name=""/>
        <dsp:cNvSpPr/>
      </dsp:nvSpPr>
      <dsp:spPr>
        <a:xfrm>
          <a:off x="1263" y="9315"/>
          <a:ext cx="4436205" cy="2816990"/>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082E6545-83EE-4817-B2B1-4AE643F2EA19}">
      <dsp:nvSpPr>
        <dsp:cNvPr id="0" name=""/>
        <dsp:cNvSpPr/>
      </dsp:nvSpPr>
      <dsp:spPr>
        <a:xfrm>
          <a:off x="494175" y="477581"/>
          <a:ext cx="4436205" cy="28169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a:t>Data collection is a pesky and time consuming process.</a:t>
          </a:r>
          <a:endParaRPr lang="en-US" sz="3500" kern="1200"/>
        </a:p>
      </dsp:txBody>
      <dsp:txXfrm>
        <a:off x="576682" y="560088"/>
        <a:ext cx="4271191" cy="2651976"/>
      </dsp:txXfrm>
    </dsp:sp>
    <dsp:sp modelId="{FA79A9DC-CA1E-48CB-B1D7-0EB98A73D904}">
      <dsp:nvSpPr>
        <dsp:cNvPr id="0" name=""/>
        <dsp:cNvSpPr/>
      </dsp:nvSpPr>
      <dsp:spPr>
        <a:xfrm>
          <a:off x="5423293" y="9315"/>
          <a:ext cx="4436205" cy="2816990"/>
        </a:xfrm>
        <a:prstGeom prst="roundRect">
          <a:avLst>
            <a:gd name="adj" fmla="val 10000"/>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sp>
    <dsp:sp modelId="{D11B694A-D760-4564-8EA9-063AB97D6AFD}">
      <dsp:nvSpPr>
        <dsp:cNvPr id="0" name=""/>
        <dsp:cNvSpPr/>
      </dsp:nvSpPr>
      <dsp:spPr>
        <a:xfrm>
          <a:off x="5916205" y="477581"/>
          <a:ext cx="4436205" cy="28169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kern="1200"/>
            <a:t>Experiments had to be taken multiple times due to minor changes in the implementation.</a:t>
          </a:r>
          <a:endParaRPr lang="en-US" sz="3500" kern="1200"/>
        </a:p>
      </dsp:txBody>
      <dsp:txXfrm>
        <a:off x="5998712" y="560088"/>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3FA4C-713F-4D16-A733-E7EC7A8555D2}" type="datetimeFigureOut">
              <a:rPr lang="en-GB" smtClean="0"/>
              <a:t>12/01/2021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BF3D2B-7267-4DA4-8C7F-DDA787B24796}" type="slidenum">
              <a:rPr lang="en-GB" smtClean="0"/>
              <a:t>‹#›</a:t>
            </a:fld>
            <a:endParaRPr lang="en-GB"/>
          </a:p>
        </p:txBody>
      </p:sp>
    </p:spTree>
    <p:extLst>
      <p:ext uri="{BB962C8B-B14F-4D97-AF65-F5344CB8AC3E}">
        <p14:creationId xmlns:p14="http://schemas.microsoft.com/office/powerpoint/2010/main" val="2760065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θέμα της παρουσίασης μας έχει να κάνει με Δυναμικό Προγραμματισμό. Συγκεκριμένα θα μιλήσουμε για τις </a:t>
            </a:r>
            <a:r>
              <a:rPr lang="en-GB" dirty="0"/>
              <a:t>Top-Down </a:t>
            </a:r>
            <a:r>
              <a:rPr lang="el-GR" dirty="0"/>
              <a:t>και </a:t>
            </a:r>
            <a:r>
              <a:rPr lang="en-GB" dirty="0"/>
              <a:t>Bottom-Up </a:t>
            </a:r>
            <a:r>
              <a:rPr lang="el-GR" dirty="0"/>
              <a:t>εφαρμογές δυναμικού προγραμματισμού. Θα συζητήσουμε το τι είναι, πως δουλεύουν και ποια είναι τα χαρακτηριστικά τους. Ο σκοπός μας είναι να συγκρίνουμε την επίδοση των δυο τεχνικών σε διάφορα είδη προβλημάτων. </a:t>
            </a:r>
          </a:p>
          <a:p>
            <a:endParaRPr lang="el-GR" dirty="0"/>
          </a:p>
          <a:p>
            <a:r>
              <a:rPr lang="el-GR" dirty="0"/>
              <a:t>Θα ξεκινήσουμε με μια μικρή εισαγωγή στον Δυναμικό Προγραμματισμό.</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a:t>
            </a:fld>
            <a:endParaRPr lang="en-GB"/>
          </a:p>
        </p:txBody>
      </p:sp>
    </p:spTree>
    <p:extLst>
      <p:ext uri="{BB962C8B-B14F-4D97-AF65-F5344CB8AC3E}">
        <p14:creationId xmlns:p14="http://schemas.microsoft.com/office/powerpoint/2010/main" val="2897484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προκαταρτική έρευνα προσπαθήσαμε να εξετάσουμε εάν μπορούμε να κάνουμε κάποια </a:t>
            </a:r>
            <a:r>
              <a:rPr lang="en-GB" dirty="0"/>
              <a:t>optimizations </a:t>
            </a:r>
            <a:r>
              <a:rPr lang="el-GR" dirty="0"/>
              <a:t>που να αυξήσουν την απόδοση της αναδρομής όσο αφορά τη μνήμη. Για να το κάνουμε αυτό προσπαθήσαμε να χρησιμοποιήσουμε άλλες δομές δεδομένων εκτός από πίνακες. Δυστυχώς δεν είχαμε αποτέλεσμα.</a:t>
            </a:r>
          </a:p>
          <a:p>
            <a:endParaRPr lang="el-GR" dirty="0"/>
          </a:p>
          <a:p>
            <a:r>
              <a:rPr lang="el-GR" dirty="0"/>
              <a:t>Εξετάσαμε επίσης τρόπους με τους οποίους θα καταγράφαμε την χρήση της μνήμης, του </a:t>
            </a:r>
            <a:r>
              <a:rPr lang="en-GB" dirty="0"/>
              <a:t>CPU utilization</a:t>
            </a:r>
            <a:r>
              <a:rPr lang="el-GR" dirty="0"/>
              <a:t> και του χρόνου εκτέλεσης.</a:t>
            </a:r>
          </a:p>
          <a:p>
            <a:endParaRPr lang="el-GR" dirty="0"/>
          </a:p>
          <a:p>
            <a:r>
              <a:rPr lang="el-GR" dirty="0"/>
              <a:t>Προσπαθήσαμε να πειραματιστούμε με διάφορα παραδείγματα και να τα αναπτύξουμε για να εξοικειωθούμε με τις τεχνικές Δυναμικού Προγραμματισμού. Επίσης προσπαθήσαμε να αναπτύξουμε λογισμικό το οποίο να βοηθήσει στην αυτοματοποίηση κάποιον εργασιών για να επιταχύνει την καταγραφή των αποτελεσμάτων.</a:t>
            </a:r>
          </a:p>
        </p:txBody>
      </p:sp>
      <p:sp>
        <p:nvSpPr>
          <p:cNvPr id="4" name="Slide Number Placeholder 3"/>
          <p:cNvSpPr>
            <a:spLocks noGrp="1"/>
          </p:cNvSpPr>
          <p:nvPr>
            <p:ph type="sldNum" sz="quarter" idx="5"/>
          </p:nvPr>
        </p:nvSpPr>
        <p:spPr/>
        <p:txBody>
          <a:bodyPr/>
          <a:lstStyle/>
          <a:p>
            <a:fld id="{C8BF3D2B-7267-4DA4-8C7F-DDA787B24796}" type="slidenum">
              <a:rPr lang="en-GB" smtClean="0"/>
              <a:t>10</a:t>
            </a:fld>
            <a:endParaRPr lang="en-GB"/>
          </a:p>
        </p:txBody>
      </p:sp>
    </p:spTree>
    <p:extLst>
      <p:ext uri="{BB962C8B-B14F-4D97-AF65-F5344CB8AC3E}">
        <p14:creationId xmlns:p14="http://schemas.microsoft.com/office/powerpoint/2010/main" val="3804209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Τα εργαλεία που χρησιμοποιήσαμε για την καταγραφή των προαναφερθέντων μετρικών είναι τα ακόλουθα:</a:t>
            </a:r>
          </a:p>
          <a:p>
            <a:endParaRPr lang="el-GR" dirty="0"/>
          </a:p>
          <a:p>
            <a:r>
              <a:rPr lang="en-GB" dirty="0"/>
              <a:t>Slide</a:t>
            </a:r>
          </a:p>
        </p:txBody>
      </p:sp>
      <p:sp>
        <p:nvSpPr>
          <p:cNvPr id="4" name="Slide Number Placeholder 3"/>
          <p:cNvSpPr>
            <a:spLocks noGrp="1"/>
          </p:cNvSpPr>
          <p:nvPr>
            <p:ph type="sldNum" sz="quarter" idx="5"/>
          </p:nvPr>
        </p:nvSpPr>
        <p:spPr/>
        <p:txBody>
          <a:bodyPr/>
          <a:lstStyle/>
          <a:p>
            <a:fld id="{C8BF3D2B-7267-4DA4-8C7F-DDA787B24796}" type="slidenum">
              <a:rPr lang="en-GB" smtClean="0"/>
              <a:t>11</a:t>
            </a:fld>
            <a:endParaRPr lang="en-GB"/>
          </a:p>
        </p:txBody>
      </p:sp>
    </p:spTree>
    <p:extLst>
      <p:ext uri="{BB962C8B-B14F-4D97-AF65-F5344CB8AC3E}">
        <p14:creationId xmlns:p14="http://schemas.microsoft.com/office/powerpoint/2010/main" val="115328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12</a:t>
            </a:fld>
            <a:endParaRPr lang="en-GB"/>
          </a:p>
        </p:txBody>
      </p:sp>
    </p:spTree>
    <p:extLst>
      <p:ext uri="{BB962C8B-B14F-4D97-AF65-F5344CB8AC3E}">
        <p14:creationId xmlns:p14="http://schemas.microsoft.com/office/powerpoint/2010/main" val="1531701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Κάθε φορά που καταγράφαμε δεδομένα για ένα πρόβλημα προσπαθήσαμε να το τρέξουμε για τον μέγιστο αριθμό δεδομένων (</a:t>
            </a:r>
            <a:r>
              <a:rPr lang="en-GB" dirty="0"/>
              <a:t>16GB)</a:t>
            </a:r>
            <a:r>
              <a:rPr lang="el-GR" dirty="0"/>
              <a:t>.</a:t>
            </a:r>
          </a:p>
          <a:p>
            <a:endParaRPr lang="el-GR" dirty="0"/>
          </a:p>
          <a:p>
            <a:r>
              <a:rPr lang="el-GR" dirty="0"/>
              <a:t>Μερικά προβλήματα όμως αργούν τόσο που δεν ήταν δυνατό να τα τρέξουμε για τόσο μεγάλες τιμές. </a:t>
            </a:r>
          </a:p>
          <a:p>
            <a:endParaRPr lang="el-GR" dirty="0"/>
          </a:p>
          <a:p>
            <a:r>
              <a:rPr lang="el-GR" dirty="0"/>
              <a:t>Επίσης, για κάθε πρόβλημα χρησιμοποιήσαμε κάποιες παραμέτρους για να ελέγξουμε την δράση τους στην απόδοση των υλοποιήσεων. Οι παράμετροι αυτοί μπορεί να είναι η πυκνότητα του Γράφου, το </a:t>
            </a:r>
            <a:r>
              <a:rPr lang="en-GB" dirty="0"/>
              <a:t>degree </a:t>
            </a:r>
            <a:r>
              <a:rPr lang="el-GR" dirty="0"/>
              <a:t>ενός δέντρου, το </a:t>
            </a:r>
            <a:r>
              <a:rPr lang="en-GB" dirty="0"/>
              <a:t>similarity </a:t>
            </a:r>
            <a:r>
              <a:rPr lang="el-GR" dirty="0"/>
              <a:t>2 </a:t>
            </a:r>
            <a:r>
              <a:rPr lang="en-GB" dirty="0"/>
              <a:t>sequence.</a:t>
            </a:r>
            <a:endParaRPr lang="el-GR" dirty="0"/>
          </a:p>
        </p:txBody>
      </p:sp>
      <p:sp>
        <p:nvSpPr>
          <p:cNvPr id="4" name="Slide Number Placeholder 3"/>
          <p:cNvSpPr>
            <a:spLocks noGrp="1"/>
          </p:cNvSpPr>
          <p:nvPr>
            <p:ph type="sldNum" sz="quarter" idx="5"/>
          </p:nvPr>
        </p:nvSpPr>
        <p:spPr/>
        <p:txBody>
          <a:bodyPr/>
          <a:lstStyle/>
          <a:p>
            <a:fld id="{C8BF3D2B-7267-4DA4-8C7F-DDA787B24796}" type="slidenum">
              <a:rPr lang="en-GB" smtClean="0"/>
              <a:t>13</a:t>
            </a:fld>
            <a:endParaRPr lang="en-GB"/>
          </a:p>
        </p:txBody>
      </p:sp>
    </p:spTree>
    <p:extLst>
      <p:ext uri="{BB962C8B-B14F-4D97-AF65-F5344CB8AC3E}">
        <p14:creationId xmlns:p14="http://schemas.microsoft.com/office/powerpoint/2010/main" val="227045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Ας ρίξουμε μια ματιά στα προβλήματα που υλοποιήσαμε.</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14</a:t>
            </a:fld>
            <a:endParaRPr lang="en-GB"/>
          </a:p>
        </p:txBody>
      </p:sp>
    </p:spTree>
    <p:extLst>
      <p:ext uri="{BB962C8B-B14F-4D97-AF65-F5344CB8AC3E}">
        <p14:creationId xmlns:p14="http://schemas.microsoft.com/office/powerpoint/2010/main" val="743654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a:t>
            </a:r>
            <a:r>
              <a:rPr lang="en-GB" sz="1200" dirty="0"/>
              <a:t>Most Common Sub-Sequence </a:t>
            </a:r>
            <a:r>
              <a:rPr lang="el-GR" sz="1200" dirty="0"/>
              <a:t>είναι το πρόβλημα εύρεσης της μεγαλύτερης κοινής ακολουθίας </a:t>
            </a:r>
            <a:r>
              <a:rPr lang="el-GR" dirty="0"/>
              <a:t>μεταξύ 2 λέξεων.</a:t>
            </a:r>
          </a:p>
        </p:txBody>
      </p:sp>
      <p:sp>
        <p:nvSpPr>
          <p:cNvPr id="4" name="Slide Number Placeholder 3"/>
          <p:cNvSpPr>
            <a:spLocks noGrp="1"/>
          </p:cNvSpPr>
          <p:nvPr>
            <p:ph type="sldNum" sz="quarter" idx="5"/>
          </p:nvPr>
        </p:nvSpPr>
        <p:spPr/>
        <p:txBody>
          <a:bodyPr/>
          <a:lstStyle/>
          <a:p>
            <a:fld id="{C8BF3D2B-7267-4DA4-8C7F-DDA787B24796}" type="slidenum">
              <a:rPr lang="en-GB" smtClean="0"/>
              <a:t>15</a:t>
            </a:fld>
            <a:endParaRPr lang="en-GB"/>
          </a:p>
        </p:txBody>
      </p:sp>
    </p:spTree>
    <p:extLst>
      <p:ext uri="{BB962C8B-B14F-4D97-AF65-F5344CB8AC3E}">
        <p14:creationId xmlns:p14="http://schemas.microsoft.com/office/powerpoint/2010/main" val="2802452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a:t>
            </a:r>
            <a:r>
              <a:rPr lang="en-GB" sz="1200" dirty="0"/>
              <a:t>Longest Increasing Sub-Sequence</a:t>
            </a:r>
            <a:r>
              <a:rPr lang="el-GR" sz="1200" dirty="0"/>
              <a:t> είναι το πρόβλημα εύρεσης της μεγαλύτερης αυξανόμενης ακολουθίας αριθμών από ένα σύνολο. Το πρόβλημα αυτό μπορεί να λυθεί με 2 τρόπους. Το λύσαμε και με τους 2 για να συγκρίνουμε τα αποτελέσματα μας.</a:t>
            </a:r>
          </a:p>
        </p:txBody>
      </p:sp>
      <p:sp>
        <p:nvSpPr>
          <p:cNvPr id="4" name="Slide Number Placeholder 3"/>
          <p:cNvSpPr>
            <a:spLocks noGrp="1"/>
          </p:cNvSpPr>
          <p:nvPr>
            <p:ph type="sldNum" sz="quarter" idx="5"/>
          </p:nvPr>
        </p:nvSpPr>
        <p:spPr/>
        <p:txBody>
          <a:bodyPr/>
          <a:lstStyle/>
          <a:p>
            <a:fld id="{C8BF3D2B-7267-4DA4-8C7F-DDA787B24796}" type="slidenum">
              <a:rPr lang="en-GB" smtClean="0"/>
              <a:t>16</a:t>
            </a:fld>
            <a:endParaRPr lang="en-GB"/>
          </a:p>
        </p:txBody>
      </p:sp>
    </p:spTree>
    <p:extLst>
      <p:ext uri="{BB962C8B-B14F-4D97-AF65-F5344CB8AC3E}">
        <p14:creationId xmlns:p14="http://schemas.microsoft.com/office/powerpoint/2010/main" val="281260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a:t>
            </a:r>
            <a:r>
              <a:rPr lang="en-GB" sz="1200" dirty="0"/>
              <a:t>Chain Matrix Multiplication</a:t>
            </a:r>
            <a:r>
              <a:rPr lang="el-GR" sz="1200" dirty="0"/>
              <a:t> έχει να κάνει με την ελαχιστοποίηση του κόστους πολλαπλασιασμού πινάκων. Κάθε πολλαπλασιασμός πινάκων έχει ένα κόστος. Όμως οι ιδιότητες τον πινάκων μας επιτρέπουν να αλλάζουμε την σειρά με την οποία τους πολλαπλασιάζουμε μειώνοντας το κόστος χωρίς να αλλάζει το αποτέλεσμα. </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17</a:t>
            </a:fld>
            <a:endParaRPr lang="en-GB"/>
          </a:p>
        </p:txBody>
      </p:sp>
    </p:spTree>
    <p:extLst>
      <p:ext uri="{BB962C8B-B14F-4D97-AF65-F5344CB8AC3E}">
        <p14:creationId xmlns:p14="http://schemas.microsoft.com/office/powerpoint/2010/main" val="3538438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0-1 </a:t>
            </a:r>
            <a:r>
              <a:rPr lang="en-GB" dirty="0"/>
              <a:t>Knapsack </a:t>
            </a:r>
            <a:r>
              <a:rPr lang="el-GR" dirty="0"/>
              <a:t>είναι το πρόβλημα επιλογής των καλύτερων αντικειμένων με ορισμένο μέγεθος. Κάθε αντικείμενο έχει συγκεκριμένο βάρος και αξία. Πρέπει να κάνουμε την επιλογή αντικειμένων συγκεκριμένου βάρους που να μεγιστοποιεί την συνολική αξία.</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18</a:t>
            </a:fld>
            <a:endParaRPr lang="en-GB"/>
          </a:p>
        </p:txBody>
      </p:sp>
    </p:spTree>
    <p:extLst>
      <p:ext uri="{BB962C8B-B14F-4D97-AF65-F5344CB8AC3E}">
        <p14:creationId xmlns:p14="http://schemas.microsoft.com/office/powerpoint/2010/main" val="7217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a:t>
            </a:r>
            <a:r>
              <a:rPr lang="en-GB" sz="1200" dirty="0"/>
              <a:t>Dijkstra’s shortest path</a:t>
            </a:r>
            <a:r>
              <a:rPr lang="el-GR" sz="1200" dirty="0"/>
              <a:t> είναι ένα βασικό πρόβλημα γράφων. Η εύρεση της κοντινότερης απόστασης μεταξύ δύο σημείων σε ένα Γράφο είναι το βασικότερο πρόβλημα, και αυτό λύνει ο αλγόριθμος του </a:t>
            </a:r>
            <a:r>
              <a:rPr lang="en-GB" sz="1200" dirty="0"/>
              <a:t>Dijkstra.</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19</a:t>
            </a:fld>
            <a:endParaRPr lang="en-GB"/>
          </a:p>
        </p:txBody>
      </p:sp>
    </p:spTree>
    <p:extLst>
      <p:ext uri="{BB962C8B-B14F-4D97-AF65-F5344CB8AC3E}">
        <p14:creationId xmlns:p14="http://schemas.microsoft.com/office/powerpoint/2010/main" val="194682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εισαγωγή αυτή θα εξετάσουμε ποια είναι τα χαρακτηριστικά του Δυναμικού Προγραμματισμού. </a:t>
            </a:r>
          </a:p>
          <a:p>
            <a:endParaRPr lang="el-GR" dirty="0"/>
          </a:p>
          <a:p>
            <a:r>
              <a:rPr lang="el-GR" dirty="0"/>
              <a:t>Οι αλγόριθμοι Δυναμικού Προγραμματισμού λύνουν προβλήματα τα οποία μπορούν να επιγραφτούν με κάποιου είδους </a:t>
            </a:r>
            <a:r>
              <a:rPr lang="en-GB" dirty="0"/>
              <a:t>optimal function (recursive function). </a:t>
            </a:r>
            <a:r>
              <a:rPr lang="el-GR" dirty="0"/>
              <a:t>Χρησιμοποιούμε την </a:t>
            </a:r>
            <a:r>
              <a:rPr lang="en-GB" dirty="0"/>
              <a:t>optimal </a:t>
            </a:r>
            <a:r>
              <a:rPr lang="el-GR" dirty="0"/>
              <a:t>περιγραφή αυτή για να διαχωρίσουμε το πρόβλημα σε μικρότερα υποπροβλήματα. Κάνοντας το αυτό μπορούμε να λύσουμε κάθε πρόβλημα γρήγορα και αποτελεσματικά. </a:t>
            </a:r>
          </a:p>
          <a:p>
            <a:endParaRPr lang="el-GR" dirty="0"/>
          </a:p>
          <a:p>
            <a:r>
              <a:rPr lang="el-GR" dirty="0"/>
              <a:t>Κάθε αλγόριθμος Δυναμικού Προγραμματισμού έχει 2 χαρακτηριστικά. Αρχικά χρειάζεται να υπάρχει μια αναδρομική συνάρτηση που να περιγράφει την </a:t>
            </a:r>
            <a:r>
              <a:rPr lang="en-GB" dirty="0"/>
              <a:t>optimal </a:t>
            </a:r>
            <a:r>
              <a:rPr lang="el-GR" dirty="0"/>
              <a:t>λύση του</a:t>
            </a:r>
            <a:r>
              <a:rPr lang="en-GB" dirty="0"/>
              <a:t>. </a:t>
            </a:r>
            <a:r>
              <a:rPr lang="el-GR" dirty="0"/>
              <a:t>Τέλος, πρέπει να αποθηκεύουμε κάθε αποτέλεσμα που παράγεται από την συνάρτηση αυτή και να το χρησιμοποιούμε ξανά όποτε προκύψει χωρίς να το ξανά</a:t>
            </a:r>
            <a:r>
              <a:rPr lang="en-GB" dirty="0"/>
              <a:t>-</a:t>
            </a:r>
            <a:r>
              <a:rPr lang="el-GR" dirty="0"/>
              <a:t>υπολογίζουμε. </a:t>
            </a:r>
          </a:p>
        </p:txBody>
      </p:sp>
      <p:sp>
        <p:nvSpPr>
          <p:cNvPr id="4" name="Slide Number Placeholder 3"/>
          <p:cNvSpPr>
            <a:spLocks noGrp="1"/>
          </p:cNvSpPr>
          <p:nvPr>
            <p:ph type="sldNum" sz="quarter" idx="5"/>
          </p:nvPr>
        </p:nvSpPr>
        <p:spPr/>
        <p:txBody>
          <a:bodyPr/>
          <a:lstStyle/>
          <a:p>
            <a:fld id="{C8BF3D2B-7267-4DA4-8C7F-DDA787B24796}" type="slidenum">
              <a:rPr lang="en-GB" smtClean="0"/>
              <a:t>2</a:t>
            </a:fld>
            <a:endParaRPr lang="en-GB"/>
          </a:p>
        </p:txBody>
      </p:sp>
    </p:spTree>
    <p:extLst>
      <p:ext uri="{BB962C8B-B14F-4D97-AF65-F5344CB8AC3E}">
        <p14:creationId xmlns:p14="http://schemas.microsoft.com/office/powerpoint/2010/main" val="65514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r>
              <a:rPr lang="el-GR" dirty="0"/>
              <a:t>Το πρόβλημα αυτό, δηλαδή το </a:t>
            </a:r>
            <a:r>
              <a:rPr lang="en-GB" sz="1200" dirty="0"/>
              <a:t>Independent Sets</a:t>
            </a:r>
            <a:r>
              <a:rPr lang="el-GR" sz="1200" dirty="0"/>
              <a:t> </a:t>
            </a:r>
            <a:r>
              <a:rPr lang="en-GB" sz="1200" dirty="0"/>
              <a:t>problem </a:t>
            </a:r>
            <a:r>
              <a:rPr lang="el-GR" sz="1200" dirty="0"/>
              <a:t>είναι το πρόβλημα εύρεσης του μεγαλύτερου </a:t>
            </a:r>
            <a:r>
              <a:rPr lang="en-GB" sz="1200" dirty="0"/>
              <a:t>independent set</a:t>
            </a:r>
            <a:r>
              <a:rPr lang="el-GR" sz="1200" dirty="0"/>
              <a:t> κόμβων σε ένα Γράφο. Είναι ένα εξίσου σημαντικό πρόβλημα που λύνεται πολύ αποδοτικά με τους αλγόριθμους Δυναμικού Προγραμματισμού.</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20</a:t>
            </a:fld>
            <a:endParaRPr lang="en-GB"/>
          </a:p>
        </p:txBody>
      </p:sp>
    </p:spTree>
    <p:extLst>
      <p:ext uri="{BB962C8B-B14F-4D97-AF65-F5344CB8AC3E}">
        <p14:creationId xmlns:p14="http://schemas.microsoft.com/office/powerpoint/2010/main" val="452295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K-Trees</a:t>
            </a:r>
            <a:r>
              <a:rPr lang="el-GR" sz="1200" dirty="0"/>
              <a:t>. Το πρόβλημα αυτό είναι το πρόβλημα εύρεσης του αριθμού υπό-δέντρων ενός δέντρου με μέγεθος Κ.</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21</a:t>
            </a:fld>
            <a:endParaRPr lang="en-GB"/>
          </a:p>
        </p:txBody>
      </p:sp>
    </p:spTree>
    <p:extLst>
      <p:ext uri="{BB962C8B-B14F-4D97-AF65-F5344CB8AC3E}">
        <p14:creationId xmlns:p14="http://schemas.microsoft.com/office/powerpoint/2010/main" val="3515515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τελευταίο πρόβλημα είναι το πρόβλημα της Διαμέτρου του δέντρου. Το πρόβλημα αυτό είναι το πρόβλημα εύρεσης της μέγιστης απόστασης μεταξύ 2 κόμβων του δέντρου.</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22</a:t>
            </a:fld>
            <a:endParaRPr lang="en-GB"/>
          </a:p>
        </p:txBody>
      </p:sp>
    </p:spTree>
    <p:extLst>
      <p:ext uri="{BB962C8B-B14F-4D97-AF65-F5344CB8AC3E}">
        <p14:creationId xmlns:p14="http://schemas.microsoft.com/office/powerpoint/2010/main" val="103703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Τώρα θα αναπτύξουμε τα 5 πιο αντιπροσωπευτικά προβλήματα που υλοποιήσαμε. Αρχικά 2 προβλήματα σε πίνακες, 1 σε Γράφους και 2 σε δέντρα.</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23</a:t>
            </a:fld>
            <a:endParaRPr lang="en-GB"/>
          </a:p>
        </p:txBody>
      </p:sp>
    </p:spTree>
    <p:extLst>
      <p:ext uri="{BB962C8B-B14F-4D97-AF65-F5344CB8AC3E}">
        <p14:creationId xmlns:p14="http://schemas.microsoft.com/office/powerpoint/2010/main" val="1802982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Όπως προ είπαμε το πρόβλημα αυτό έχει να κάνει με ακολουθίες. Συγκεκριμένα την εύρεση της μεγαλύτερης κοινής </a:t>
            </a:r>
            <a:r>
              <a:rPr lang="el-GR" dirty="0" err="1"/>
              <a:t>υπο</a:t>
            </a:r>
            <a:r>
              <a:rPr lang="el-GR" dirty="0"/>
              <a:t>-ακολουθίας 2 λέξεων (ακολουθιών).</a:t>
            </a:r>
          </a:p>
          <a:p>
            <a:endParaRPr lang="el-GR" dirty="0"/>
          </a:p>
          <a:p>
            <a:r>
              <a:rPr lang="el-GR" dirty="0"/>
              <a:t>Για την δημιουργία των ακολουθιών χρησιμοποιήσαμε μια μεταβλητή </a:t>
            </a:r>
            <a:r>
              <a:rPr lang="en-GB" dirty="0"/>
              <a:t>S </a:t>
            </a:r>
            <a:r>
              <a:rPr lang="el-GR" dirty="0"/>
              <a:t>που αναπαράστησα τον μέγιστο αριθμό μοναδικών χαρακτήρων στην κάθε λέξη.</a:t>
            </a:r>
          </a:p>
          <a:p>
            <a:endParaRPr lang="el-GR" dirty="0"/>
          </a:p>
          <a:p>
            <a:r>
              <a:rPr lang="el-GR" dirty="0"/>
              <a:t>Εδώ βλέπουμε την αναδρομική εξίσωση που προκύπτει από την σύγκριση 2 χαρακτήρων.</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24</a:t>
            </a:fld>
            <a:endParaRPr lang="en-GB"/>
          </a:p>
        </p:txBody>
      </p:sp>
    </p:spTree>
    <p:extLst>
      <p:ext uri="{BB962C8B-B14F-4D97-AF65-F5344CB8AC3E}">
        <p14:creationId xmlns:p14="http://schemas.microsoft.com/office/powerpoint/2010/main" val="193508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Στο </a:t>
            </a:r>
            <a:r>
              <a:rPr lang="en-GB" dirty="0"/>
              <a:t>slide </a:t>
            </a:r>
            <a:r>
              <a:rPr lang="el-GR" dirty="0"/>
              <a:t>αυτό βλέπουμε τα αποτελέσματα των 2 υλοποιήσεων. </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25</a:t>
            </a:fld>
            <a:endParaRPr lang="en-GB"/>
          </a:p>
        </p:txBody>
      </p:sp>
    </p:spTree>
    <p:extLst>
      <p:ext uri="{BB962C8B-B14F-4D97-AF65-F5344CB8AC3E}">
        <p14:creationId xmlns:p14="http://schemas.microsoft.com/office/powerpoint/2010/main" val="353889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βλέπουμε την υλοποίηση σε ψευδοκώδικα. Ο κώδικας αυτός προήλθε από τ</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26</a:t>
            </a:fld>
            <a:endParaRPr lang="en-GB"/>
          </a:p>
        </p:txBody>
      </p:sp>
    </p:spTree>
    <p:extLst>
      <p:ext uri="{BB962C8B-B14F-4D97-AF65-F5344CB8AC3E}">
        <p14:creationId xmlns:p14="http://schemas.microsoft.com/office/powerpoint/2010/main" val="48964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Το πρόβλημα </a:t>
            </a:r>
            <a:r>
              <a:rPr lang="en-GB" dirty="0"/>
              <a:t>Fibonacci </a:t>
            </a:r>
            <a:r>
              <a:rPr lang="el-GR" dirty="0"/>
              <a:t>είναι ένα πολύ βασικό πρόβλημα Δυναμικού προγραμματισμού. </a:t>
            </a:r>
          </a:p>
          <a:p>
            <a:r>
              <a:rPr lang="el-GR" dirty="0"/>
              <a:t>Με λίγα λόγια η συνάρτηση </a:t>
            </a:r>
            <a:r>
              <a:rPr lang="en-GB" dirty="0"/>
              <a:t>Fibonacci</a:t>
            </a:r>
            <a:r>
              <a:rPr lang="el-GR" dirty="0"/>
              <a:t> επιστρέφει αναδρομικά το άθροισμα των προηγούμενων 2 καλεσμάτων.</a:t>
            </a:r>
          </a:p>
          <a:p>
            <a:r>
              <a:rPr lang="el-GR" dirty="0"/>
              <a:t>Η συνάρτηση τερματίζει στις τιμές 0 και 1.</a:t>
            </a:r>
          </a:p>
        </p:txBody>
      </p:sp>
      <p:sp>
        <p:nvSpPr>
          <p:cNvPr id="4" name="Slide Number Placeholder 3"/>
          <p:cNvSpPr>
            <a:spLocks noGrp="1"/>
          </p:cNvSpPr>
          <p:nvPr>
            <p:ph type="sldNum" sz="quarter" idx="5"/>
          </p:nvPr>
        </p:nvSpPr>
        <p:spPr/>
        <p:txBody>
          <a:bodyPr/>
          <a:lstStyle/>
          <a:p>
            <a:fld id="{C8BF3D2B-7267-4DA4-8C7F-DDA787B24796}" type="slidenum">
              <a:rPr lang="en-GB" smtClean="0"/>
              <a:t>3</a:t>
            </a:fld>
            <a:endParaRPr lang="en-GB"/>
          </a:p>
        </p:txBody>
      </p:sp>
    </p:spTree>
    <p:extLst>
      <p:ext uri="{BB962C8B-B14F-4D97-AF65-F5344CB8AC3E}">
        <p14:creationId xmlns:p14="http://schemas.microsoft.com/office/powerpoint/2010/main" val="3666143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Αφού δείξαμε την αναδρομική εξίσωση, ας δούμε και την αναδρομική λύση Δυναμικού Προγραμματισμού, γνωστή και ως </a:t>
            </a:r>
            <a:r>
              <a:rPr lang="en-GB" dirty="0"/>
              <a:t>Top-Down </a:t>
            </a:r>
            <a:r>
              <a:rPr lang="el-GR" dirty="0"/>
              <a:t>λύση.</a:t>
            </a:r>
          </a:p>
          <a:p>
            <a:endParaRPr lang="en-GB" dirty="0"/>
          </a:p>
          <a:p>
            <a:r>
              <a:rPr lang="en-GB" dirty="0"/>
              <a:t>Click</a:t>
            </a:r>
            <a:endParaRPr lang="el-GR" dirty="0"/>
          </a:p>
          <a:p>
            <a:r>
              <a:rPr lang="el-GR" dirty="0"/>
              <a:t>Στο σχήμα αυτό βλέπουμε την διαδικασία εύρεσης λύσης για το πρόβλημα </a:t>
            </a:r>
            <a:r>
              <a:rPr lang="en-GB" dirty="0"/>
              <a:t>Fibonacci</a:t>
            </a:r>
            <a:r>
              <a:rPr lang="el-GR" dirty="0"/>
              <a:t> μεγέθους 5 με αναδρομικό τρόπο</a:t>
            </a:r>
            <a:r>
              <a:rPr lang="en-GB" dirty="0"/>
              <a:t>. </a:t>
            </a:r>
            <a:endParaRPr lang="el-GR" dirty="0"/>
          </a:p>
          <a:p>
            <a:endParaRPr lang="el-GR" dirty="0"/>
          </a:p>
          <a:p>
            <a:r>
              <a:rPr lang="el-GR" dirty="0"/>
              <a:t>Παρατηρούμε πως υπάρχουν μονοπάτια της λύσης τα οποία υπολογίζονται περισσότερο από 1 φορές.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endParaRPr lang="el-GR" dirty="0"/>
          </a:p>
          <a:p>
            <a:r>
              <a:rPr lang="el-GR" dirty="0"/>
              <a:t>Χρησιμοποιώντας την τεχνική του </a:t>
            </a:r>
            <a:r>
              <a:rPr lang="en-GB" dirty="0"/>
              <a:t>memoization </a:t>
            </a:r>
            <a:r>
              <a:rPr lang="el-GR" dirty="0"/>
              <a:t>μπορούμε να αποφύγουμε τον υπολογισμό αυτών των μονοπατιών περισσότερο από 1 φορά. Για να το πετύχουμε αυτό αποθηκεύουμε τις τιμές κάθε προβλήματος που λύνουμε, και πριν ορίσουμε ένα πρόβλημα ελέγχουμε τον πίνακα για να δούμε αν ήδη υπάρχει λύση.</a:t>
            </a:r>
          </a:p>
          <a:p>
            <a:endParaRPr lang="el-GR" dirty="0"/>
          </a:p>
          <a:p>
            <a:r>
              <a:rPr lang="en-GB" dirty="0"/>
              <a:t>Click</a:t>
            </a:r>
          </a:p>
          <a:p>
            <a:r>
              <a:rPr lang="el-GR" dirty="0"/>
              <a:t>Εδώ βλέπουμε το δέντρο της λύσης που προκύπτει με την χρήση της τεχνικής δυναμικού προγραμματισμού. </a:t>
            </a:r>
          </a:p>
          <a:p>
            <a:endParaRPr lang="el-GR" dirty="0"/>
          </a:p>
          <a:p>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4</a:t>
            </a:fld>
            <a:endParaRPr lang="en-GB"/>
          </a:p>
        </p:txBody>
      </p:sp>
    </p:spTree>
    <p:extLst>
      <p:ext uri="{BB962C8B-B14F-4D97-AF65-F5344CB8AC3E}">
        <p14:creationId xmlns:p14="http://schemas.microsoft.com/office/powerpoint/2010/main" val="3147075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Συνοπτικά:</a:t>
            </a:r>
          </a:p>
          <a:p>
            <a:endParaRPr lang="el-GR" dirty="0"/>
          </a:p>
          <a:p>
            <a:r>
              <a:rPr lang="el-GR" dirty="0"/>
              <a:t>Η </a:t>
            </a:r>
            <a:r>
              <a:rPr lang="en-GB" dirty="0"/>
              <a:t>Top-Down </a:t>
            </a:r>
            <a:r>
              <a:rPr lang="el-GR" dirty="0"/>
              <a:t>υλοποίηση είναι ακριβής αναπαράσταση της αναδρομικής συνάρτησης.</a:t>
            </a:r>
          </a:p>
          <a:p>
            <a:endParaRPr lang="el-GR" dirty="0"/>
          </a:p>
          <a:p>
            <a:r>
              <a:rPr lang="el-GR" dirty="0"/>
              <a:t>Χρησιμοποιεί τον αναδρομικό ορισμό της λύσης για να διαχωρίσει το πρόβλημα και να υπολογίσει την λύση.</a:t>
            </a:r>
          </a:p>
          <a:p>
            <a:endParaRPr lang="el-GR" dirty="0"/>
          </a:p>
          <a:p>
            <a:r>
              <a:rPr lang="el-GR" dirty="0"/>
              <a:t>Χρησιμοποιούμε ένα πίνακα για να αποθηκεύσουμε τις τιμές για κάθε υπό-πρόβλημα που υπολογίσαμε και χρησιμοποιούμε τις τιμές αυτές για να μην ξαναυπολογίσουμε το ίδιο πρόβλημα 2 φορές.</a:t>
            </a:r>
          </a:p>
          <a:p>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Το όνομα </a:t>
            </a:r>
            <a:r>
              <a:rPr lang="en-GB" dirty="0"/>
              <a:t>Top-Down</a:t>
            </a:r>
            <a:r>
              <a:rPr lang="el-GR" dirty="0"/>
              <a:t> προκύπτει από τον τρόπο που ορίζονται τα προβλήματα (την σειρά με την οποία ορίζονται).</a:t>
            </a:r>
            <a:endParaRPr lang="en-GB" dirty="0"/>
          </a:p>
          <a:p>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5</a:t>
            </a:fld>
            <a:endParaRPr lang="en-GB"/>
          </a:p>
        </p:txBody>
      </p:sp>
    </p:spTree>
    <p:extLst>
      <p:ext uri="{BB962C8B-B14F-4D97-AF65-F5344CB8AC3E}">
        <p14:creationId xmlns:p14="http://schemas.microsoft.com/office/powerpoint/2010/main" val="39768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Ας εξετάσουμε τώρα την επαναληπτική τεχνική γνωστή ως </a:t>
            </a:r>
            <a:r>
              <a:rPr lang="en-GB" dirty="0"/>
              <a:t>Bottom-Up.</a:t>
            </a:r>
            <a:r>
              <a:rPr lang="el-GR" dirty="0"/>
              <a:t> Η τεχνική αυτή χρησιμοποιεί ένα πίνακα για να αποθηκεύει την τιμή  όσων υπό-προβλημάτων έχει ήδη λύσει. Η τεχνική αυτή ξεκινά από τα μικρά υποπροβλήματα που προκύπτουν από τις τερματικές περιπτώσεις και «φτιάχνει» τον πίνακα προς τα μεγαλύτερα προβλήματα (προς τα πάνω).</a:t>
            </a:r>
          </a:p>
          <a:p>
            <a:endParaRPr lang="el-GR" dirty="0"/>
          </a:p>
          <a:p>
            <a:r>
              <a:rPr lang="en-GB" dirty="0"/>
              <a:t>Click</a:t>
            </a:r>
          </a:p>
          <a:p>
            <a:r>
              <a:rPr lang="el-GR" dirty="0"/>
              <a:t>Από τις 2 τερματικές περιπτώσεις (0 και 1) μπορούμε να υπολογίσουμε το πρόβλημα </a:t>
            </a:r>
            <a:r>
              <a:rPr lang="en-GB" dirty="0"/>
              <a:t>Fibonacci(2).</a:t>
            </a: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Αφού το υπολογίσουμε αυτό  μπορούμε να υπολογίσουμε και το επόμενο, δηλαδή το </a:t>
            </a:r>
            <a:r>
              <a:rPr lang="en-GB" dirty="0"/>
              <a:t>Fibonacci(</a:t>
            </a:r>
            <a:r>
              <a:rPr lang="el-GR" dirty="0"/>
              <a:t>3</a:t>
            </a:r>
            <a:r>
              <a:rPr lang="en-GB" dirty="0"/>
              <a:t>)</a:t>
            </a:r>
            <a:r>
              <a:rPr lang="el-GR" dirty="0"/>
              <a:t>, χρησιμοποιώντας τις τιμές του 1 και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Αυτό συνεχίζεται μέχρι να υπολογίσουμε τις τιμές για όλο το πρόβλημα.</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t>Στο σχήμα αυτό βλέπουμε τον τρόπο με τον οποίο τα προβλήματα λύνονται. Για αυτό τον λόγο εξάλλου ονομάζεται και </a:t>
            </a:r>
            <a:r>
              <a:rPr lang="en-GB" dirty="0"/>
              <a:t>Bottom-Up</a:t>
            </a:r>
            <a:r>
              <a:rPr lang="el-GR" dirty="0"/>
              <a:t> υλοποίηση.</a:t>
            </a:r>
          </a:p>
          <a:p>
            <a:endParaRPr lang="el-GR" dirty="0"/>
          </a:p>
        </p:txBody>
      </p:sp>
      <p:sp>
        <p:nvSpPr>
          <p:cNvPr id="4" name="Slide Number Placeholder 3"/>
          <p:cNvSpPr>
            <a:spLocks noGrp="1"/>
          </p:cNvSpPr>
          <p:nvPr>
            <p:ph type="sldNum" sz="quarter" idx="5"/>
          </p:nvPr>
        </p:nvSpPr>
        <p:spPr/>
        <p:txBody>
          <a:bodyPr/>
          <a:lstStyle/>
          <a:p>
            <a:fld id="{C8BF3D2B-7267-4DA4-8C7F-DDA787B24796}" type="slidenum">
              <a:rPr lang="en-GB" smtClean="0"/>
              <a:t>6</a:t>
            </a:fld>
            <a:endParaRPr lang="en-GB"/>
          </a:p>
        </p:txBody>
      </p:sp>
    </p:spTree>
    <p:extLst>
      <p:ext uri="{BB962C8B-B14F-4D97-AF65-F5344CB8AC3E}">
        <p14:creationId xmlns:p14="http://schemas.microsoft.com/office/powerpoint/2010/main" val="471110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Όσο αφορά την </a:t>
            </a:r>
            <a:r>
              <a:rPr lang="en-GB" dirty="0"/>
              <a:t>Bottom-Up </a:t>
            </a:r>
            <a:r>
              <a:rPr lang="el-GR" dirty="0"/>
              <a:t>υλοποίηση:</a:t>
            </a:r>
          </a:p>
          <a:p>
            <a:endParaRPr lang="el-GR" dirty="0"/>
          </a:p>
          <a:p>
            <a:r>
              <a:rPr lang="el-GR" dirty="0"/>
              <a:t>Η </a:t>
            </a:r>
            <a:r>
              <a:rPr lang="en-GB" dirty="0"/>
              <a:t>Top-Down </a:t>
            </a:r>
            <a:r>
              <a:rPr lang="el-GR" dirty="0"/>
              <a:t>υλοποίηση είναι μια επαναληπτική λύση που ξεκινά από μικρά υποπροβλήματα και κινείται στα μεγαλύτερα.</a:t>
            </a:r>
          </a:p>
          <a:p>
            <a:endParaRPr lang="el-GR" dirty="0"/>
          </a:p>
          <a:p>
            <a:r>
              <a:rPr lang="el-GR" dirty="0"/>
              <a:t>Είναι το ανάποδο της αναδρομικής υλοποίησης. </a:t>
            </a:r>
          </a:p>
          <a:p>
            <a:endParaRPr lang="el-GR" dirty="0"/>
          </a:p>
          <a:p>
            <a:r>
              <a:rPr lang="el-GR" dirty="0"/>
              <a:t>Είναι γνωστή και ως τεχνική </a:t>
            </a:r>
            <a:r>
              <a:rPr lang="en-GB" dirty="0"/>
              <a:t>“tabulation”</a:t>
            </a:r>
            <a:r>
              <a:rPr lang="el-GR" dirty="0"/>
              <a:t>.</a:t>
            </a:r>
          </a:p>
        </p:txBody>
      </p:sp>
      <p:sp>
        <p:nvSpPr>
          <p:cNvPr id="4" name="Slide Number Placeholder 3"/>
          <p:cNvSpPr>
            <a:spLocks noGrp="1"/>
          </p:cNvSpPr>
          <p:nvPr>
            <p:ph type="sldNum" sz="quarter" idx="5"/>
          </p:nvPr>
        </p:nvSpPr>
        <p:spPr/>
        <p:txBody>
          <a:bodyPr/>
          <a:lstStyle/>
          <a:p>
            <a:fld id="{C8BF3D2B-7267-4DA4-8C7F-DDA787B24796}" type="slidenum">
              <a:rPr lang="en-GB" smtClean="0"/>
              <a:t>7</a:t>
            </a:fld>
            <a:endParaRPr lang="en-GB"/>
          </a:p>
        </p:txBody>
      </p:sp>
    </p:spTree>
    <p:extLst>
      <p:ext uri="{BB962C8B-B14F-4D97-AF65-F5344CB8AC3E}">
        <p14:creationId xmlns:p14="http://schemas.microsoft.com/office/powerpoint/2010/main" val="170345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Μετά από την σύντομη εισαγωγή μας στον Δυναμικό Προγραμματισμό και τις τεχνικές του, ας αρχίσουμε να μιλάμε για την έρευνα μας. Συγκεκριμένα για το υπόβαθρο τις έρευνας και τις προετοιμασίες που έγιναν.</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8</a:t>
            </a:fld>
            <a:endParaRPr lang="en-GB"/>
          </a:p>
        </p:txBody>
      </p:sp>
    </p:spTree>
    <p:extLst>
      <p:ext uri="{BB962C8B-B14F-4D97-AF65-F5344CB8AC3E}">
        <p14:creationId xmlns:p14="http://schemas.microsoft.com/office/powerpoint/2010/main" val="119041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Αρχικά ας μιλήσουμε για τον στόχο της έρευνας. Η ιδέα προέκυψε από τον κ. Χρύση που ήθελε να εξετάσει ποια πραγματικά είναι η επίδοση της κάθε τεχνικής που προαναφέραμε (Δυναμικού Προγραμματισμού) όσο αφορά τον χρόνο αλλά και την χρήση στη μνήμη. Από την εμπειρία που είχε στο μάθημα του, παρατήρησε ότι υπήρχαν κάποια αναπάντεχα αποτελέσματα όσο αφορά αυτό το θέμα. </a:t>
            </a:r>
          </a:p>
          <a:p>
            <a:endParaRPr lang="el-GR" dirty="0"/>
          </a:p>
          <a:p>
            <a:r>
              <a:rPr lang="el-GR" dirty="0"/>
              <a:t>Ο σκοπός μας είναι να εξετάσουμε εάν η αναδρομή είναι όντως μια πιο αργή επιλογή από την επανάληψη.</a:t>
            </a:r>
          </a:p>
          <a:p>
            <a:endParaRPr lang="el-GR" dirty="0"/>
          </a:p>
          <a:p>
            <a:r>
              <a:rPr lang="el-GR" dirty="0"/>
              <a:t>Σκοπός μας είναι επίσης να εξετάσουμε ποια είναι η πιο αποδοτική μέθοδος Δυναμικού Προγραμματισμού. Αν είναι δυνατό, θέλουμε να κατηγοριοποιήσουμε τα προβλήματα ή να κατασκευάσουμε κάποιο κανόνα, έτσι ώστε να έχουμε μια ιδέα του τι να περιμένουμε από την κάθε υλοποίηση.</a:t>
            </a:r>
            <a:endParaRPr lang="en-GB" dirty="0"/>
          </a:p>
        </p:txBody>
      </p:sp>
      <p:sp>
        <p:nvSpPr>
          <p:cNvPr id="4" name="Slide Number Placeholder 3"/>
          <p:cNvSpPr>
            <a:spLocks noGrp="1"/>
          </p:cNvSpPr>
          <p:nvPr>
            <p:ph type="sldNum" sz="quarter" idx="5"/>
          </p:nvPr>
        </p:nvSpPr>
        <p:spPr/>
        <p:txBody>
          <a:bodyPr/>
          <a:lstStyle/>
          <a:p>
            <a:fld id="{C8BF3D2B-7267-4DA4-8C7F-DDA787B24796}" type="slidenum">
              <a:rPr lang="en-GB" smtClean="0"/>
              <a:t>9</a:t>
            </a:fld>
            <a:endParaRPr lang="en-GB"/>
          </a:p>
        </p:txBody>
      </p:sp>
    </p:spTree>
    <p:extLst>
      <p:ext uri="{BB962C8B-B14F-4D97-AF65-F5344CB8AC3E}">
        <p14:creationId xmlns:p14="http://schemas.microsoft.com/office/powerpoint/2010/main" val="4086141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26638D-B80E-4325-937D-898D0DE55F08}" type="datetimeFigureOut">
              <a:rPr lang="en-GB" smtClean="0"/>
              <a:t>12/01/2021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1860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3502739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1568462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98171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636216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26638D-B80E-4325-937D-898D0DE55F08}" type="datetimeFigureOut">
              <a:rPr lang="en-GB" smtClean="0"/>
              <a:t>12/01/2021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1125061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226638D-B80E-4325-937D-898D0DE55F08}" type="datetimeFigureOut">
              <a:rPr lang="en-GB" smtClean="0"/>
              <a:t>12/01/2021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580733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6638D-B80E-4325-937D-898D0DE55F08}" type="datetimeFigureOut">
              <a:rPr lang="en-GB" smtClean="0"/>
              <a:t>12/01/2021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846144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6638D-B80E-4325-937D-898D0DE55F08}" type="datetimeFigureOut">
              <a:rPr lang="en-GB" smtClean="0"/>
              <a:t>12/01/2021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309975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26638D-B80E-4325-937D-898D0DE55F08}" type="datetimeFigureOut">
              <a:rPr lang="en-GB" smtClean="0"/>
              <a:t>12/01/2021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3699295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6638D-B80E-4325-937D-898D0DE55F08}" type="datetimeFigureOut">
              <a:rPr lang="en-GB" smtClean="0"/>
              <a:t>12/01/2021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135653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552804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26638D-B80E-4325-937D-898D0DE55F08}" type="datetimeFigureOut">
              <a:rPr lang="en-GB" smtClean="0"/>
              <a:t>12/01/2021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494460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226638D-B80E-4325-937D-898D0DE55F08}" type="datetimeFigureOut">
              <a:rPr lang="en-GB" smtClean="0"/>
              <a:t>12/01/2021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3405945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26638D-B80E-4325-937D-898D0DE55F08}" type="datetimeFigureOut">
              <a:rPr lang="en-GB" smtClean="0"/>
              <a:t>12/01/2021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912735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2088671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26638D-B80E-4325-937D-898D0DE55F08}" type="datetimeFigureOut">
              <a:rPr lang="en-GB" smtClean="0"/>
              <a:t>12/01/2021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BE013B-AE4C-409A-85C2-D1C509EEDA99}" type="slidenum">
              <a:rPr lang="en-GB" smtClean="0"/>
              <a:t>‹#›</a:t>
            </a:fld>
            <a:endParaRPr lang="en-GB"/>
          </a:p>
        </p:txBody>
      </p:sp>
    </p:spTree>
    <p:extLst>
      <p:ext uri="{BB962C8B-B14F-4D97-AF65-F5344CB8AC3E}">
        <p14:creationId xmlns:p14="http://schemas.microsoft.com/office/powerpoint/2010/main" val="3418567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226638D-B80E-4325-937D-898D0DE55F08}" type="datetimeFigureOut">
              <a:rPr lang="en-GB" smtClean="0"/>
              <a:t>12/01/2021</a:t>
            </a:fld>
            <a:endParaRPr lang="en-GB"/>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1BE013B-AE4C-409A-85C2-D1C509EEDA99}" type="slidenum">
              <a:rPr lang="en-GB" smtClean="0"/>
              <a:t>‹#›</a:t>
            </a:fld>
            <a:endParaRPr lang="en-GB"/>
          </a:p>
        </p:txBody>
      </p:sp>
    </p:spTree>
    <p:extLst>
      <p:ext uri="{BB962C8B-B14F-4D97-AF65-F5344CB8AC3E}">
        <p14:creationId xmlns:p14="http://schemas.microsoft.com/office/powerpoint/2010/main" val="2943361209"/>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64.sv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D8148619-36AA-43A9-B6D6-8B2F2711F179}"/>
              </a:ext>
            </a:extLst>
          </p:cNvPr>
          <p:cNvPicPr>
            <a:picLocks noChangeAspect="1"/>
          </p:cNvPicPr>
          <p:nvPr/>
        </p:nvPicPr>
        <p:blipFill rotWithShape="1">
          <a:blip r:embed="rId4"/>
          <a:srcRect t="3995" b="6032"/>
          <a:stretch/>
        </p:blipFill>
        <p:spPr>
          <a:xfrm>
            <a:off x="20" y="2030"/>
            <a:ext cx="12191980" cy="6855970"/>
          </a:xfrm>
          <a:prstGeom prst="rect">
            <a:avLst/>
          </a:prstGeom>
        </p:spPr>
      </p:pic>
      <p:sp>
        <p:nvSpPr>
          <p:cNvPr id="4" name="Title 3">
            <a:extLst>
              <a:ext uri="{FF2B5EF4-FFF2-40B4-BE49-F238E27FC236}">
                <a16:creationId xmlns:a16="http://schemas.microsoft.com/office/drawing/2014/main" id="{5A3E6D02-2E57-4C3F-A3F6-8F449D3D86B0}"/>
              </a:ext>
            </a:extLst>
          </p:cNvPr>
          <p:cNvSpPr>
            <a:spLocks noGrp="1"/>
          </p:cNvSpPr>
          <p:nvPr>
            <p:ph type="title"/>
          </p:nvPr>
        </p:nvSpPr>
        <p:spPr>
          <a:xfrm>
            <a:off x="1595269" y="406400"/>
            <a:ext cx="9001462" cy="2387600"/>
          </a:xfrm>
        </p:spPr>
        <p:txBody>
          <a:bodyPr vert="horz" lIns="91440" tIns="45720" rIns="91440" bIns="45720" rtlCol="0" anchor="b">
            <a:normAutofit/>
          </a:bodyPr>
          <a:lstStyle/>
          <a:p>
            <a:r>
              <a:rPr lang="en-US" sz="3700" dirty="0">
                <a:highlight>
                  <a:srgbClr val="008080"/>
                </a:highlight>
              </a:rPr>
              <a:t>Dynamic Programming: </a:t>
            </a:r>
            <a:br>
              <a:rPr lang="en-US" sz="3700" dirty="0">
                <a:highlight>
                  <a:srgbClr val="008080"/>
                </a:highlight>
              </a:rPr>
            </a:br>
            <a:r>
              <a:rPr lang="en-US" sz="3700" dirty="0">
                <a:highlight>
                  <a:srgbClr val="008080"/>
                </a:highlight>
              </a:rPr>
              <a:t>An experimental analysis and comparison of the Bottom-Up and Top-Down approaches</a:t>
            </a:r>
          </a:p>
        </p:txBody>
      </p:sp>
      <p:sp>
        <p:nvSpPr>
          <p:cNvPr id="5" name="Text Placeholder 4">
            <a:extLst>
              <a:ext uri="{FF2B5EF4-FFF2-40B4-BE49-F238E27FC236}">
                <a16:creationId xmlns:a16="http://schemas.microsoft.com/office/drawing/2014/main" id="{673ACC37-A063-4A65-87B6-E49210F06B55}"/>
              </a:ext>
            </a:extLst>
          </p:cNvPr>
          <p:cNvSpPr>
            <a:spLocks noGrp="1"/>
          </p:cNvSpPr>
          <p:nvPr>
            <p:ph type="body" idx="1"/>
          </p:nvPr>
        </p:nvSpPr>
        <p:spPr>
          <a:xfrm>
            <a:off x="1595269" y="3450537"/>
            <a:ext cx="9001462" cy="1732068"/>
          </a:xfrm>
        </p:spPr>
        <p:txBody>
          <a:bodyPr vert="horz" lIns="91440" tIns="45720" rIns="91440" bIns="45720" rtlCol="0">
            <a:normAutofit lnSpcReduction="10000"/>
          </a:bodyPr>
          <a:lstStyle/>
          <a:p>
            <a:pPr>
              <a:lnSpc>
                <a:spcPct val="100000"/>
              </a:lnSpc>
              <a:spcBef>
                <a:spcPts val="0"/>
              </a:spcBef>
              <a:spcAft>
                <a:spcPts val="600"/>
              </a:spcAft>
            </a:pPr>
            <a:r>
              <a:rPr lang="en-US" sz="2800" b="1" dirty="0">
                <a:solidFill>
                  <a:schemeClr val="tx1"/>
                </a:solidFill>
                <a:highlight>
                  <a:srgbClr val="008080"/>
                </a:highlight>
              </a:rPr>
              <a:t>Nicolas Zachariou</a:t>
            </a:r>
          </a:p>
          <a:p>
            <a:pPr>
              <a:lnSpc>
                <a:spcPct val="100000"/>
              </a:lnSpc>
              <a:spcBef>
                <a:spcPts val="0"/>
              </a:spcBef>
              <a:spcAft>
                <a:spcPts val="600"/>
              </a:spcAft>
            </a:pPr>
            <a:r>
              <a:rPr lang="en-US" b="1" dirty="0">
                <a:solidFill>
                  <a:schemeClr val="tx1"/>
                </a:solidFill>
                <a:highlight>
                  <a:srgbClr val="008080"/>
                </a:highlight>
                <a:latin typeface="Courier New" charset="0"/>
                <a:ea typeface="Courier New" charset="0"/>
                <a:cs typeface="Courier New" charset="0"/>
              </a:rPr>
              <a:t>nzacha02@cs.ucy.ac.cy</a:t>
            </a:r>
            <a:endParaRPr lang="en-US" b="1" dirty="0">
              <a:highlight>
                <a:srgbClr val="008080"/>
              </a:highlight>
              <a:latin typeface="Courier New" charset="0"/>
              <a:ea typeface="Courier New" charset="0"/>
              <a:cs typeface="Courier New" charset="0"/>
            </a:endParaRPr>
          </a:p>
          <a:p>
            <a:pPr>
              <a:lnSpc>
                <a:spcPct val="100000"/>
              </a:lnSpc>
              <a:spcBef>
                <a:spcPts val="0"/>
              </a:spcBef>
              <a:spcAft>
                <a:spcPts val="600"/>
              </a:spcAft>
            </a:pPr>
            <a:r>
              <a:rPr lang="en-US" dirty="0">
                <a:solidFill>
                  <a:schemeClr val="tx1"/>
                </a:solidFill>
                <a:highlight>
                  <a:srgbClr val="008080"/>
                </a:highlight>
              </a:rPr>
              <a:t>University of Cyprus</a:t>
            </a:r>
          </a:p>
          <a:p>
            <a:pPr>
              <a:lnSpc>
                <a:spcPct val="100000"/>
              </a:lnSpc>
              <a:spcBef>
                <a:spcPts val="0"/>
              </a:spcBef>
              <a:spcAft>
                <a:spcPts val="600"/>
              </a:spcAft>
            </a:pPr>
            <a:r>
              <a:rPr lang="en-US" dirty="0">
                <a:solidFill>
                  <a:schemeClr val="tx1"/>
                </a:solidFill>
                <a:highlight>
                  <a:srgbClr val="008080"/>
                </a:highlight>
              </a:rPr>
              <a:t>Thesis Presentation, January 2021</a:t>
            </a:r>
          </a:p>
        </p:txBody>
      </p:sp>
      <p:pic>
        <p:nvPicPr>
          <p:cNvPr id="18" name="Picture 9">
            <a:extLst>
              <a:ext uri="{FF2B5EF4-FFF2-40B4-BE49-F238E27FC236}">
                <a16:creationId xmlns:a16="http://schemas.microsoft.com/office/drawing/2014/main" id="{76C92FB5-5434-46B8-83A7-827009C4A75E}"/>
              </a:ext>
            </a:extLst>
          </p:cNvPr>
          <p:cNvPicPr>
            <a:picLocks noChangeAspect="1" noChangeArrowheads="1"/>
          </p:cNvPicPr>
          <p:nvPr/>
        </p:nvPicPr>
        <p:blipFill>
          <a:blip r:embed="rId5" cstate="print"/>
          <a:srcRect/>
          <a:stretch>
            <a:fillRect/>
          </a:stretch>
        </p:blipFill>
        <p:spPr bwMode="auto">
          <a:xfrm>
            <a:off x="4726165" y="5433469"/>
            <a:ext cx="2739669" cy="811346"/>
          </a:xfrm>
          <a:prstGeom prst="rect">
            <a:avLst/>
          </a:prstGeom>
          <a:noFill/>
          <a:ln w="9525">
            <a:noFill/>
            <a:miter lim="800000"/>
            <a:headEnd/>
            <a:tailEnd/>
          </a:ln>
        </p:spPr>
      </p:pic>
    </p:spTree>
    <p:extLst>
      <p:ext uri="{BB962C8B-B14F-4D97-AF65-F5344CB8AC3E}">
        <p14:creationId xmlns:p14="http://schemas.microsoft.com/office/powerpoint/2010/main" val="340684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96EB4-442F-449B-B6B5-BD9C22962E85}"/>
              </a:ext>
            </a:extLst>
          </p:cNvPr>
          <p:cNvSpPr>
            <a:spLocks noGrp="1"/>
          </p:cNvSpPr>
          <p:nvPr>
            <p:ph type="title"/>
          </p:nvPr>
        </p:nvSpPr>
        <p:spPr>
          <a:xfrm>
            <a:off x="913795" y="609600"/>
            <a:ext cx="10353761" cy="1326321"/>
          </a:xfrm>
        </p:spPr>
        <p:txBody>
          <a:bodyPr>
            <a:normAutofit/>
          </a:bodyPr>
          <a:lstStyle/>
          <a:p>
            <a:r>
              <a:rPr lang="en-GB" dirty="0"/>
              <a:t>Project Timeline: Preliminary Research</a:t>
            </a:r>
          </a:p>
        </p:txBody>
      </p:sp>
      <p:graphicFrame>
        <p:nvGraphicFramePr>
          <p:cNvPr id="5" name="Content Placeholder 2">
            <a:extLst>
              <a:ext uri="{FF2B5EF4-FFF2-40B4-BE49-F238E27FC236}">
                <a16:creationId xmlns:a16="http://schemas.microsoft.com/office/drawing/2014/main" id="{C51F3ABF-3112-4529-A87F-EB9FC7BA676E}"/>
              </a:ext>
            </a:extLst>
          </p:cNvPr>
          <p:cNvGraphicFramePr>
            <a:graphicFrameLocks noGrp="1"/>
          </p:cNvGraphicFramePr>
          <p:nvPr>
            <p:ph idx="1"/>
            <p:extLst>
              <p:ext uri="{D42A27DB-BD31-4B8C-83A1-F6EECF244321}">
                <p14:modId xmlns:p14="http://schemas.microsoft.com/office/powerpoint/2010/main" val="523964621"/>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562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B36D43-160A-4459-A18F-4471E7926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C17B38-9174-4965-BABA-C9C1C6F3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604933"/>
          </a:xfrm>
          <a:prstGeom prst="rect">
            <a:avLst/>
          </a:prstGeom>
          <a:solidFill>
            <a:srgbClr val="262626"/>
          </a:solidFill>
          <a:ln w="38100" cap="sq">
            <a:no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155B6-684D-4302-BAF7-11AFC682D015}"/>
              </a:ext>
            </a:extLst>
          </p:cNvPr>
          <p:cNvSpPr>
            <a:spLocks noGrp="1"/>
          </p:cNvSpPr>
          <p:nvPr>
            <p:ph type="title"/>
          </p:nvPr>
        </p:nvSpPr>
        <p:spPr>
          <a:xfrm>
            <a:off x="1153886" y="1347216"/>
            <a:ext cx="3166532" cy="4163569"/>
          </a:xfrm>
        </p:spPr>
        <p:txBody>
          <a:bodyPr anchor="ctr">
            <a:normAutofit/>
          </a:bodyPr>
          <a:lstStyle/>
          <a:p>
            <a:pPr algn="r"/>
            <a:r>
              <a:rPr lang="en-GB" sz="2400">
                <a:solidFill>
                  <a:srgbClr val="FFFFFF"/>
                </a:solidFill>
              </a:rPr>
              <a:t>Tools used</a:t>
            </a:r>
          </a:p>
        </p:txBody>
      </p:sp>
      <p:cxnSp>
        <p:nvCxnSpPr>
          <p:cNvPr id="12" name="Straight Connector 11">
            <a:extLst>
              <a:ext uri="{FF2B5EF4-FFF2-40B4-BE49-F238E27FC236}">
                <a16:creationId xmlns:a16="http://schemas.microsoft.com/office/drawing/2014/main" id="{A1865F92-5D70-4CFC-A515-E5AD0F55F8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79171"/>
            <a:ext cx="0" cy="269965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A9DCB0-D4FF-4BA1-8C31-A3319D9EC005}"/>
              </a:ext>
            </a:extLst>
          </p:cNvPr>
          <p:cNvSpPr>
            <a:spLocks noGrp="1"/>
          </p:cNvSpPr>
          <p:nvPr>
            <p:ph idx="1"/>
          </p:nvPr>
        </p:nvSpPr>
        <p:spPr>
          <a:xfrm>
            <a:off x="5004641" y="1347216"/>
            <a:ext cx="5900425" cy="4163569"/>
          </a:xfrm>
        </p:spPr>
        <p:txBody>
          <a:bodyPr anchor="ctr">
            <a:normAutofit/>
          </a:bodyPr>
          <a:lstStyle/>
          <a:p>
            <a:r>
              <a:rPr lang="en-GB" sz="1400" dirty="0">
                <a:solidFill>
                  <a:srgbClr val="FFFFFF"/>
                </a:solidFill>
              </a:rPr>
              <a:t>Memory measurements:  </a:t>
            </a:r>
          </a:p>
          <a:p>
            <a:pPr lvl="1"/>
            <a:r>
              <a:rPr lang="en-GB" sz="1400" dirty="0">
                <a:solidFill>
                  <a:srgbClr val="FFFFFF"/>
                </a:solidFill>
              </a:rPr>
              <a:t>Valgrind tool (using the Massif profiler)</a:t>
            </a:r>
          </a:p>
          <a:p>
            <a:pPr lvl="1"/>
            <a:r>
              <a:rPr lang="en-GB" sz="1400" dirty="0">
                <a:solidFill>
                  <a:srgbClr val="FFFFFF"/>
                </a:solidFill>
              </a:rPr>
              <a:t>“top” program for Linux distributions,</a:t>
            </a:r>
          </a:p>
          <a:p>
            <a:r>
              <a:rPr lang="en-GB" sz="1400" dirty="0">
                <a:solidFill>
                  <a:srgbClr val="FFFFFF"/>
                </a:solidFill>
              </a:rPr>
              <a:t>CPU Utilization:  </a:t>
            </a:r>
          </a:p>
          <a:p>
            <a:pPr lvl="1"/>
            <a:r>
              <a:rPr lang="en-GB" sz="1400" dirty="0">
                <a:solidFill>
                  <a:srgbClr val="FFFFFF"/>
                </a:solidFill>
              </a:rPr>
              <a:t>“top” program for Linux distributions,</a:t>
            </a:r>
          </a:p>
          <a:p>
            <a:pPr lvl="1"/>
            <a:r>
              <a:rPr lang="en-GB" sz="1400" dirty="0">
                <a:solidFill>
                  <a:srgbClr val="FFFFFF"/>
                </a:solidFill>
              </a:rPr>
              <a:t>Linux resource monitoring tools</a:t>
            </a:r>
          </a:p>
          <a:p>
            <a:r>
              <a:rPr lang="en-GB" sz="1400" dirty="0">
                <a:solidFill>
                  <a:srgbClr val="FFFFFF"/>
                </a:solidFill>
              </a:rPr>
              <a:t>Execution time:</a:t>
            </a:r>
          </a:p>
          <a:p>
            <a:pPr lvl="1"/>
            <a:r>
              <a:rPr lang="en-GB" sz="1400" dirty="0">
                <a:solidFill>
                  <a:srgbClr val="FFFFFF"/>
                </a:solidFill>
              </a:rPr>
              <a:t>“time” standard library of C++</a:t>
            </a:r>
          </a:p>
        </p:txBody>
      </p:sp>
    </p:spTree>
    <p:extLst>
      <p:ext uri="{BB962C8B-B14F-4D97-AF65-F5344CB8AC3E}">
        <p14:creationId xmlns:p14="http://schemas.microsoft.com/office/powerpoint/2010/main" val="308803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5B36D43-160A-4459-A18F-4471E79269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C17B38-9174-4965-BABA-C9C1C6F3D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6" cy="5604933"/>
          </a:xfrm>
          <a:prstGeom prst="rect">
            <a:avLst/>
          </a:prstGeom>
          <a:solidFill>
            <a:srgbClr val="262626"/>
          </a:solidFill>
          <a:ln w="38100" cap="sq">
            <a:noFill/>
            <a:miter lim="800000"/>
          </a:ln>
          <a:effectLst>
            <a:outerShdw blurRad="54991" dist="17780" dir="5400000" algn="t" rotWithShape="0">
              <a:prstClr val="black">
                <a:alpha val="40000"/>
              </a:prstClr>
            </a:outerShdw>
          </a:effectLst>
          <a:scene3d>
            <a:camera prst="orthographicFront"/>
            <a:lightRig rig="twoPt" dir="t">
              <a:rot lat="0" lon="0" rev="7200000"/>
            </a:lightRig>
          </a:scene3d>
          <a:sp3d/>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155B6-684D-4302-BAF7-11AFC682D015}"/>
              </a:ext>
            </a:extLst>
          </p:cNvPr>
          <p:cNvSpPr>
            <a:spLocks noGrp="1"/>
          </p:cNvSpPr>
          <p:nvPr>
            <p:ph type="title"/>
          </p:nvPr>
        </p:nvSpPr>
        <p:spPr>
          <a:xfrm>
            <a:off x="1153886" y="1347216"/>
            <a:ext cx="3166532" cy="4163569"/>
          </a:xfrm>
        </p:spPr>
        <p:txBody>
          <a:bodyPr anchor="ctr">
            <a:normAutofit/>
          </a:bodyPr>
          <a:lstStyle/>
          <a:p>
            <a:pPr algn="r"/>
            <a:r>
              <a:rPr lang="en-GB" sz="2400" dirty="0">
                <a:solidFill>
                  <a:srgbClr val="FFFFFF"/>
                </a:solidFill>
              </a:rPr>
              <a:t>System Used</a:t>
            </a:r>
          </a:p>
        </p:txBody>
      </p:sp>
      <p:cxnSp>
        <p:nvCxnSpPr>
          <p:cNvPr id="12" name="Straight Connector 11">
            <a:extLst>
              <a:ext uri="{FF2B5EF4-FFF2-40B4-BE49-F238E27FC236}">
                <a16:creationId xmlns:a16="http://schemas.microsoft.com/office/drawing/2014/main" id="{A1865F92-5D70-4CFC-A515-E5AD0F55F8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79171"/>
            <a:ext cx="0" cy="2699658"/>
          </a:xfrm>
          <a:prstGeom prst="line">
            <a:avLst/>
          </a:prstGeom>
          <a:ln>
            <a:solidFill>
              <a:srgbClr val="7F7F7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A9DCB0-D4FF-4BA1-8C31-A3319D9EC005}"/>
              </a:ext>
            </a:extLst>
          </p:cNvPr>
          <p:cNvSpPr>
            <a:spLocks noGrp="1"/>
          </p:cNvSpPr>
          <p:nvPr>
            <p:ph idx="1"/>
          </p:nvPr>
        </p:nvSpPr>
        <p:spPr>
          <a:xfrm>
            <a:off x="5004641" y="1347216"/>
            <a:ext cx="5900425" cy="4163569"/>
          </a:xfrm>
        </p:spPr>
        <p:txBody>
          <a:bodyPr anchor="ctr">
            <a:normAutofit/>
          </a:bodyPr>
          <a:lstStyle/>
          <a:p>
            <a:r>
              <a:rPr lang="en-GB" sz="1400" dirty="0">
                <a:solidFill>
                  <a:srgbClr val="FFFFFF"/>
                </a:solidFill>
              </a:rPr>
              <a:t>Ubuntu OS</a:t>
            </a:r>
          </a:p>
          <a:p>
            <a:r>
              <a:rPr lang="en-GB" sz="1400" dirty="0">
                <a:solidFill>
                  <a:srgbClr val="FFFFFF"/>
                </a:solidFill>
              </a:rPr>
              <a:t>Ryzen 4700U APU</a:t>
            </a:r>
          </a:p>
          <a:p>
            <a:r>
              <a:rPr lang="en-GB" sz="1400" dirty="0">
                <a:solidFill>
                  <a:srgbClr val="FFFFFF"/>
                </a:solidFill>
              </a:rPr>
              <a:t>16GB RAM</a:t>
            </a:r>
          </a:p>
          <a:p>
            <a:r>
              <a:rPr lang="en-GB" sz="1400" dirty="0">
                <a:solidFill>
                  <a:srgbClr val="FFFFFF"/>
                </a:solidFill>
              </a:rPr>
              <a:t>Developed in C++</a:t>
            </a:r>
          </a:p>
        </p:txBody>
      </p:sp>
    </p:spTree>
    <p:extLst>
      <p:ext uri="{BB962C8B-B14F-4D97-AF65-F5344CB8AC3E}">
        <p14:creationId xmlns:p14="http://schemas.microsoft.com/office/powerpoint/2010/main" val="45448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AC3844-9D03-47A0-A9B4-7FAACA23613A}"/>
              </a:ext>
            </a:extLst>
          </p:cNvPr>
          <p:cNvSpPr>
            <a:spLocks noGrp="1"/>
          </p:cNvSpPr>
          <p:nvPr>
            <p:ph type="title"/>
          </p:nvPr>
        </p:nvSpPr>
        <p:spPr>
          <a:xfrm>
            <a:off x="913796" y="927100"/>
            <a:ext cx="3418766" cy="4616450"/>
          </a:xfrm>
        </p:spPr>
        <p:txBody>
          <a:bodyPr>
            <a:normAutofit/>
          </a:bodyPr>
          <a:lstStyle/>
          <a:p>
            <a:r>
              <a:rPr lang="en-GB" sz="2900"/>
              <a:t>Methodology</a:t>
            </a:r>
          </a:p>
        </p:txBody>
      </p:sp>
      <p:cxnSp>
        <p:nvCxnSpPr>
          <p:cNvPr id="17" name="Straight Connector 16">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297482-C476-40FE-8CDA-2EE1DC78ED9F}"/>
              </a:ext>
            </a:extLst>
          </p:cNvPr>
          <p:cNvSpPr>
            <a:spLocks noGrp="1"/>
          </p:cNvSpPr>
          <p:nvPr>
            <p:ph idx="1"/>
          </p:nvPr>
        </p:nvSpPr>
        <p:spPr>
          <a:xfrm>
            <a:off x="4976028" y="971549"/>
            <a:ext cx="6590647" cy="4616450"/>
          </a:xfrm>
        </p:spPr>
        <p:txBody>
          <a:bodyPr anchor="ctr">
            <a:normAutofit/>
          </a:bodyPr>
          <a:lstStyle/>
          <a:p>
            <a:r>
              <a:rPr lang="en-GB" sz="1700" dirty="0"/>
              <a:t>For every solution we implement, we try to push the system to its limits in regards to memory usage. </a:t>
            </a:r>
          </a:p>
          <a:p>
            <a:r>
              <a:rPr lang="en-GB" sz="1700" dirty="0"/>
              <a:t>There are some problems that are exceptions to this rule, because of their slow executions. We will run this problems with smaller input sizes</a:t>
            </a:r>
          </a:p>
          <a:p>
            <a:r>
              <a:rPr lang="en-GB" sz="1700" dirty="0"/>
              <a:t>We will try to experiment on different parameters for every problem to investigate whether they have an effect on the performance of an implementation. These parameters can be:</a:t>
            </a:r>
          </a:p>
          <a:p>
            <a:pPr lvl="2"/>
            <a:r>
              <a:rPr lang="en-GB" sz="1700" dirty="0"/>
              <a:t>Number of different characters in a sequence</a:t>
            </a:r>
          </a:p>
          <a:p>
            <a:pPr lvl="2"/>
            <a:r>
              <a:rPr lang="en-GB" sz="1700" dirty="0"/>
              <a:t>Density of a graph</a:t>
            </a:r>
          </a:p>
          <a:p>
            <a:pPr lvl="2"/>
            <a:r>
              <a:rPr lang="en-GB" sz="1700" dirty="0"/>
              <a:t>Degree of a tree</a:t>
            </a:r>
          </a:p>
        </p:txBody>
      </p:sp>
    </p:spTree>
    <p:extLst>
      <p:ext uri="{BB962C8B-B14F-4D97-AF65-F5344CB8AC3E}">
        <p14:creationId xmlns:p14="http://schemas.microsoft.com/office/powerpoint/2010/main" val="252162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D26A8-BE71-42D1-A265-37C6FB2F1A7A}"/>
              </a:ext>
            </a:extLst>
          </p:cNvPr>
          <p:cNvSpPr>
            <a:spLocks noGrp="1"/>
          </p:cNvSpPr>
          <p:nvPr>
            <p:ph type="title"/>
          </p:nvPr>
        </p:nvSpPr>
        <p:spPr>
          <a:xfrm>
            <a:off x="913794" y="192505"/>
            <a:ext cx="10353761" cy="1326321"/>
          </a:xfrm>
        </p:spPr>
        <p:txBody>
          <a:bodyPr/>
          <a:lstStyle/>
          <a:p>
            <a:r>
              <a:rPr lang="en-GB" dirty="0"/>
              <a:t>Presentation Outline</a:t>
            </a:r>
          </a:p>
        </p:txBody>
      </p:sp>
      <p:sp>
        <p:nvSpPr>
          <p:cNvPr id="6" name="Content Placeholder 5">
            <a:extLst>
              <a:ext uri="{FF2B5EF4-FFF2-40B4-BE49-F238E27FC236}">
                <a16:creationId xmlns:a16="http://schemas.microsoft.com/office/drawing/2014/main" id="{FA5A94BE-D902-4ABD-8941-FDDDE7AEDE66}"/>
              </a:ext>
            </a:extLst>
          </p:cNvPr>
          <p:cNvSpPr>
            <a:spLocks noGrp="1"/>
          </p:cNvSpPr>
          <p:nvPr>
            <p:ph idx="1"/>
          </p:nvPr>
        </p:nvSpPr>
        <p:spPr>
          <a:xfrm>
            <a:off x="913795" y="1518827"/>
            <a:ext cx="10353762" cy="5026352"/>
          </a:xfrm>
        </p:spPr>
        <p:txBody>
          <a:bodyPr>
            <a:normAutofit fontScale="92500" lnSpcReduction="10000"/>
          </a:bodyPr>
          <a:lstStyle/>
          <a:p>
            <a:r>
              <a:rPr lang="en-GB" dirty="0">
                <a:solidFill>
                  <a:schemeClr val="tx1">
                    <a:lumMod val="50000"/>
                  </a:schemeClr>
                </a:solidFill>
              </a:rPr>
              <a:t>Introduction</a:t>
            </a:r>
          </a:p>
          <a:p>
            <a:pPr lvl="1">
              <a:buFont typeface="Rockwell" panose="02060603020205020403" pitchFamily="18" charset="0"/>
              <a:buChar char="–"/>
            </a:pPr>
            <a:r>
              <a:rPr lang="en-GB" dirty="0">
                <a:solidFill>
                  <a:schemeClr val="tx1">
                    <a:lumMod val="50000"/>
                  </a:schemeClr>
                </a:solidFill>
              </a:rPr>
              <a:t>Dynamic Programming – Bottom-Up &amp; Top-Down approaches</a:t>
            </a:r>
          </a:p>
          <a:p>
            <a:r>
              <a:rPr lang="en-GB" dirty="0">
                <a:solidFill>
                  <a:schemeClr val="tx1">
                    <a:lumMod val="50000"/>
                  </a:schemeClr>
                </a:solidFill>
              </a:rPr>
              <a:t>Background</a:t>
            </a:r>
          </a:p>
          <a:p>
            <a:pPr lvl="1">
              <a:buFont typeface="Rockwell" panose="02060603020205020403" pitchFamily="18" charset="0"/>
              <a:buChar char="–"/>
            </a:pPr>
            <a:r>
              <a:rPr lang="en-GB" dirty="0">
                <a:solidFill>
                  <a:schemeClr val="tx1">
                    <a:lumMod val="50000"/>
                  </a:schemeClr>
                </a:solidFill>
              </a:rPr>
              <a:t>Preliminary Research</a:t>
            </a:r>
          </a:p>
          <a:p>
            <a:pPr lvl="1">
              <a:buFont typeface="Rockwell" panose="02060603020205020403" pitchFamily="18" charset="0"/>
              <a:buChar char="–"/>
            </a:pPr>
            <a:r>
              <a:rPr lang="en-GB" dirty="0">
                <a:solidFill>
                  <a:schemeClr val="tx1">
                    <a:lumMod val="50000"/>
                  </a:schemeClr>
                </a:solidFill>
              </a:rPr>
              <a:t>Methodology</a:t>
            </a:r>
          </a:p>
          <a:p>
            <a:r>
              <a:rPr lang="en-GB" dirty="0">
                <a:solidFill>
                  <a:srgbClr val="FF6D3F"/>
                </a:solidFill>
              </a:rPr>
              <a:t>The problems we implemented</a:t>
            </a:r>
          </a:p>
          <a:p>
            <a:r>
              <a:rPr lang="en-GB" dirty="0"/>
              <a:t>Interesting Problems</a:t>
            </a:r>
          </a:p>
          <a:p>
            <a:pPr lvl="1">
              <a:buFont typeface="Rockwell" panose="02060603020205020403" pitchFamily="18" charset="0"/>
              <a:buChar char="–"/>
            </a:pPr>
            <a:r>
              <a:rPr lang="en-GB" dirty="0"/>
              <a:t>Most Common </a:t>
            </a:r>
            <a:r>
              <a:rPr lang="en-GB" dirty="0" err="1"/>
              <a:t>SubSequence</a:t>
            </a:r>
            <a:endParaRPr lang="en-GB" dirty="0"/>
          </a:p>
          <a:p>
            <a:pPr lvl="1">
              <a:buFont typeface="Rockwell" panose="02060603020205020403" pitchFamily="18" charset="0"/>
              <a:buChar char="–"/>
            </a:pPr>
            <a:r>
              <a:rPr lang="en-GB" dirty="0"/>
              <a:t>Knapsack</a:t>
            </a:r>
          </a:p>
          <a:p>
            <a:pPr lvl="1">
              <a:buFont typeface="Rockwell" panose="02060603020205020403" pitchFamily="18" charset="0"/>
              <a:buChar char="–"/>
            </a:pPr>
            <a:r>
              <a:rPr lang="en-GB" dirty="0"/>
              <a:t>Dijkstra’s Shortest Path</a:t>
            </a:r>
          </a:p>
          <a:p>
            <a:pPr lvl="1">
              <a:buFont typeface="Rockwell" panose="02060603020205020403" pitchFamily="18" charset="0"/>
              <a:buChar char="–"/>
            </a:pPr>
            <a:r>
              <a:rPr lang="en-GB" dirty="0"/>
              <a:t>Independent Set Problem</a:t>
            </a:r>
          </a:p>
          <a:p>
            <a:pPr lvl="1">
              <a:buFont typeface="Rockwell" panose="02060603020205020403" pitchFamily="18" charset="0"/>
              <a:buChar char="–"/>
            </a:pPr>
            <a:r>
              <a:rPr lang="en-GB" dirty="0"/>
              <a:t>Tree Diameter</a:t>
            </a:r>
          </a:p>
          <a:p>
            <a:r>
              <a:rPr lang="en-GB" dirty="0"/>
              <a:t>Conclusion - Future Work – Problems Faced</a:t>
            </a:r>
          </a:p>
          <a:p>
            <a:endParaRPr lang="en-GB" dirty="0"/>
          </a:p>
          <a:p>
            <a:pPr lvl="1">
              <a:buFont typeface="Rockwell" panose="02060603020205020403" pitchFamily="18" charset="0"/>
              <a:buChar char="–"/>
            </a:pPr>
            <a:endParaRPr lang="en-GB" dirty="0"/>
          </a:p>
          <a:p>
            <a:pPr lvl="1"/>
            <a:endParaRPr lang="en-GB" dirty="0"/>
          </a:p>
        </p:txBody>
      </p:sp>
    </p:spTree>
    <p:extLst>
      <p:ext uri="{BB962C8B-B14F-4D97-AF65-F5344CB8AC3E}">
        <p14:creationId xmlns:p14="http://schemas.microsoft.com/office/powerpoint/2010/main" val="895060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A64B82-D761-4492-89CF-FDA375CDA1AC}"/>
              </a:ext>
            </a:extLst>
          </p:cNvPr>
          <p:cNvSpPr>
            <a:spLocks noGrp="1"/>
          </p:cNvSpPr>
          <p:nvPr>
            <p:ph type="title"/>
          </p:nvPr>
        </p:nvSpPr>
        <p:spPr>
          <a:xfrm>
            <a:off x="913794" y="4572000"/>
            <a:ext cx="10353762" cy="987993"/>
          </a:xfrm>
        </p:spPr>
        <p:txBody>
          <a:bodyPr anchor="b">
            <a:normAutofit/>
          </a:bodyPr>
          <a:lstStyle/>
          <a:p>
            <a:pPr algn="r"/>
            <a:r>
              <a:rPr lang="en-GB" sz="3200"/>
              <a:t>Most Common Sub-Sequence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D608B9-68C3-4313-A3F7-A16C04123550}"/>
                  </a:ext>
                </a:extLst>
              </p:cNvPr>
              <p:cNvSpPr>
                <a:spLocks noGrp="1"/>
              </p:cNvSpPr>
              <p:nvPr>
                <p:ph idx="1"/>
              </p:nvPr>
            </p:nvSpPr>
            <p:spPr>
              <a:xfrm>
                <a:off x="913795" y="674914"/>
                <a:ext cx="7859545" cy="3897086"/>
              </a:xfrm>
            </p:spPr>
            <p:txBody>
              <a:bodyPr anchor="ctr">
                <a:normAutofit/>
              </a:bodyPr>
              <a:lstStyle/>
              <a:p>
                <a:r>
                  <a:rPr lang="en-GB" sz="1800" dirty="0"/>
                  <a:t>The Most Common Sub-Sequence problem regards two letter sequences A and B and seeks the biggest common sub-sequence of letters found in both A and B (not necessarily consecutive). All letters of the MCSS must be included in both Sequences.</a:t>
                </a:r>
              </a:p>
              <a:p>
                <a:pPr marL="0" lvl="0" indent="0">
                  <a:buNone/>
                </a:pPr>
                <a:endParaRPr lang="en-GB" sz="1800" b="1" dirty="0"/>
              </a:p>
              <a:p>
                <a:pPr marL="0" lvl="0" indent="0">
                  <a:buNone/>
                </a:pPr>
                <a:r>
                  <a:rPr lang="en-GB" sz="1800" b="1" dirty="0"/>
                  <a:t>if</a:t>
                </a:r>
                <a:r>
                  <a:rPr lang="en-GB" sz="1800" dirty="0"/>
                  <a:t> </a:t>
                </a:r>
                <a14:m>
                  <m:oMath xmlns:m="http://schemas.openxmlformats.org/officeDocument/2006/math">
                    <m:r>
                      <m:rPr>
                        <m:sty m:val="p"/>
                      </m:rPr>
                      <a:rPr lang="en-GB" sz="1800">
                        <a:latin typeface="Cambria Math" panose="02040503050406030204" pitchFamily="18" charset="0"/>
                      </a:rPr>
                      <m:t>A</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 == </m:t>
                    </m:r>
                    <m:r>
                      <m:rPr>
                        <m:sty m:val="p"/>
                      </m:rPr>
                      <a:rPr lang="en-GB" sz="1800">
                        <a:latin typeface="Cambria Math" panose="02040503050406030204" pitchFamily="18" charset="0"/>
                      </a:rPr>
                      <m:t>B</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m:t>
                    </m:r>
                  </m:oMath>
                </a14:m>
                <a:r>
                  <a:rPr lang="en-GB" sz="1800" dirty="0"/>
                  <a:t> </a:t>
                </a:r>
                <a:r>
                  <a:rPr lang="en-GB" sz="1800" b="1" dirty="0"/>
                  <a:t>then</a:t>
                </a:r>
                <a:r>
                  <a:rPr lang="en-GB" sz="1800" dirty="0"/>
                  <a:t> </a:t>
                </a:r>
                <a14:m>
                  <m:oMath xmlns:m="http://schemas.openxmlformats.org/officeDocument/2006/math">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+1, </m:t>
                    </m:r>
                    <m:r>
                      <m:rPr>
                        <m:sty m:val="p"/>
                      </m:rPr>
                      <a:rPr lang="en-GB" sz="1800">
                        <a:latin typeface="Cambria Math" panose="02040503050406030204" pitchFamily="18" charset="0"/>
                      </a:rPr>
                      <m:t>j</m:t>
                    </m:r>
                    <m:r>
                      <a:rPr lang="en-GB" sz="1800">
                        <a:latin typeface="Cambria Math" panose="02040503050406030204" pitchFamily="18" charset="0"/>
                      </a:rPr>
                      <m:t>+1) = </m:t>
                    </m:r>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 +1 </m:t>
                    </m:r>
                  </m:oMath>
                </a14:m>
                <a:endParaRPr lang="en-GB" sz="1800" dirty="0"/>
              </a:p>
              <a:p>
                <a:pPr marL="0" lvl="0" indent="0">
                  <a:buNone/>
                </a:pPr>
                <a:r>
                  <a:rPr lang="en-GB" sz="1800" b="1" dirty="0"/>
                  <a:t>else</a:t>
                </a:r>
                <a:r>
                  <a:rPr lang="en-GB" sz="1800" dirty="0"/>
                  <a:t> </a:t>
                </a:r>
                <a14:m>
                  <m:oMath xmlns:m="http://schemas.openxmlformats.org/officeDocument/2006/math">
                    <m:r>
                      <a:rPr lang="en-GB" sz="1800" i="1">
                        <a:latin typeface="Cambria Math" panose="02040503050406030204" pitchFamily="18" charset="0"/>
                      </a:rPr>
                      <m:t> </m:t>
                    </m:r>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 = </m:t>
                    </m:r>
                    <m:r>
                      <m:rPr>
                        <m:sty m:val="p"/>
                      </m:rPr>
                      <a:rPr lang="en-GB" sz="1800">
                        <a:latin typeface="Cambria Math" panose="02040503050406030204" pitchFamily="18" charset="0"/>
                      </a:rPr>
                      <m:t>max</m:t>
                    </m:r>
                    <m:r>
                      <a:rPr lang="en-GB" sz="1800">
                        <a:latin typeface="Cambria Math" panose="02040503050406030204" pitchFamily="18" charset="0"/>
                      </a:rPr>
                      <m:t>( </m:t>
                    </m:r>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i="1">
                        <a:latin typeface="Cambria Math" panose="02040503050406030204" pitchFamily="18" charset="0"/>
                      </a:rPr>
                      <m:t>−</m:t>
                    </m:r>
                    <m:r>
                      <a:rPr lang="en-GB" sz="1800">
                        <a:latin typeface="Cambria Math" panose="02040503050406030204" pitchFamily="18" charset="0"/>
                      </a:rPr>
                      <m:t>1), </m:t>
                    </m:r>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i="1">
                        <a:latin typeface="Cambria Math" panose="02040503050406030204" pitchFamily="18" charset="0"/>
                      </a:rPr>
                      <m:t>−</m:t>
                    </m:r>
                    <m:r>
                      <a:rPr lang="en-GB" sz="1800">
                        <a:latin typeface="Cambria Math" panose="02040503050406030204" pitchFamily="18" charset="0"/>
                      </a:rPr>
                      <m:t>1,</m:t>
                    </m:r>
                    <m:r>
                      <m:rPr>
                        <m:sty m:val="p"/>
                      </m:rPr>
                      <a:rPr lang="en-GB" sz="1800">
                        <a:latin typeface="Cambria Math" panose="02040503050406030204" pitchFamily="18" charset="0"/>
                      </a:rPr>
                      <m:t>j</m:t>
                    </m:r>
                    <m:r>
                      <a:rPr lang="en-GB" sz="1800">
                        <a:latin typeface="Cambria Math" panose="02040503050406030204" pitchFamily="18" charset="0"/>
                      </a:rPr>
                      <m:t> )</m:t>
                    </m:r>
                  </m:oMath>
                </a14:m>
                <a:endParaRPr lang="en-GB" sz="1800" dirty="0"/>
              </a:p>
              <a:p>
                <a:endParaRPr lang="en-GB" sz="1800" dirty="0"/>
              </a:p>
            </p:txBody>
          </p:sp>
        </mc:Choice>
        <mc:Fallback xmlns="">
          <p:sp>
            <p:nvSpPr>
              <p:cNvPr id="3" name="Content Placeholder 2">
                <a:extLst>
                  <a:ext uri="{FF2B5EF4-FFF2-40B4-BE49-F238E27FC236}">
                    <a16:creationId xmlns:a16="http://schemas.microsoft.com/office/drawing/2014/main" id="{3FD608B9-68C3-4313-A3F7-A16C04123550}"/>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776"/>
                </a:stretch>
              </a:blipFill>
            </p:spPr>
            <p:txBody>
              <a:bodyPr/>
              <a:lstStyle/>
              <a:p>
                <a:r>
                  <a:rPr lang="en-GB">
                    <a:noFill/>
                  </a:rPr>
                  <a:t> </a:t>
                </a:r>
              </a:p>
            </p:txBody>
          </p:sp>
        </mc:Fallback>
      </mc:AlternateContent>
    </p:spTree>
    <p:extLst>
      <p:ext uri="{BB962C8B-B14F-4D97-AF65-F5344CB8AC3E}">
        <p14:creationId xmlns:p14="http://schemas.microsoft.com/office/powerpoint/2010/main" val="4001304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Longest Increasing Sub-Sequence (1D &amp; 2D)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a:bodyPr>
              <a:lstStyle/>
              <a:p>
                <a:r>
                  <a:rPr lang="en-GB" sz="1800"/>
                  <a:t>The problem of the Longest Increasing Sub-Sequence is a problem that seeks the largest ascending (increasing) sub sequence from a given sequence of numbers. An increasing sub-sequence is a sequence where each of its values is followed by a greater value and is preceded by a smaller value. </a:t>
                </a:r>
              </a:p>
              <a:p>
                <a:endParaRPr lang="en-GB" sz="1800"/>
              </a:p>
              <a:p>
                <a:pPr marL="0" lvl="0" indent="0">
                  <a:buNone/>
                </a:pPr>
                <a:r>
                  <a:rPr lang="en-GB" sz="1800" b="1"/>
                  <a:t>if</a:t>
                </a:r>
                <a:r>
                  <a:rPr lang="en-GB" sz="1800"/>
                  <a:t>  S</a:t>
                </a:r>
                <a14:m>
                  <m:oMath xmlns:m="http://schemas.openxmlformats.org/officeDocument/2006/math">
                    <m:d>
                      <m:dPr>
                        <m:ctrlPr>
                          <a:rPr lang="en-GB" sz="1800" i="1">
                            <a:latin typeface="Cambria Math" panose="02040503050406030204" pitchFamily="18" charset="0"/>
                          </a:rPr>
                        </m:ctrlPr>
                      </m:dPr>
                      <m:e>
                        <m:r>
                          <m:rPr>
                            <m:sty m:val="p"/>
                          </m:rPr>
                          <a:rPr lang="en-GB" sz="1800">
                            <a:latin typeface="Cambria Math" panose="02040503050406030204" pitchFamily="18" charset="0"/>
                          </a:rPr>
                          <m:t>i</m:t>
                        </m:r>
                      </m:e>
                    </m:d>
                    <m:r>
                      <a:rPr lang="en-GB" sz="1800">
                        <a:latin typeface="Cambria Math" panose="02040503050406030204" pitchFamily="18" charset="0"/>
                      </a:rPr>
                      <m:t>≥</m:t>
                    </m:r>
                    <m:r>
                      <m:rPr>
                        <m:sty m:val="p"/>
                      </m:rPr>
                      <a:rPr lang="en-GB" sz="1800">
                        <a:latin typeface="Cambria Math" panose="02040503050406030204" pitchFamily="18" charset="0"/>
                      </a:rPr>
                      <m:t>S</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m:t>
                    </m:r>
                  </m:oMath>
                </a14:m>
                <a:r>
                  <a:rPr lang="en-GB" sz="1800"/>
                  <a:t> </a:t>
                </a:r>
                <a:r>
                  <a:rPr lang="en-GB" sz="1800" b="1"/>
                  <a:t>then</a:t>
                </a:r>
                <a:r>
                  <a:rPr lang="en-GB" sz="1800"/>
                  <a:t> </a:t>
                </a:r>
                <a14:m>
                  <m:oMath xmlns:m="http://schemas.openxmlformats.org/officeDocument/2006/math">
                    <m:r>
                      <a:rPr lang="en-GB" sz="1800" i="1">
                        <a:latin typeface="Cambria Math" panose="02040503050406030204" pitchFamily="18" charset="0"/>
                      </a:rPr>
                      <m:t>𝑃</m:t>
                    </m:r>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r>
                      <a:rPr lang="en-GB" sz="1800" i="1">
                        <a:latin typeface="Cambria Math" panose="02040503050406030204" pitchFamily="18" charset="0"/>
                      </a:rPr>
                      <m:t>𝑗</m:t>
                    </m:r>
                    <m:r>
                      <a:rPr lang="en-GB" sz="1800" i="1">
                        <a:latin typeface="Cambria Math" panose="02040503050406030204" pitchFamily="18" charset="0"/>
                      </a:rPr>
                      <m:t>)=</m:t>
                    </m:r>
                    <m:r>
                      <a:rPr lang="en-GB" sz="1800">
                        <a:latin typeface="Cambria Math" panose="02040503050406030204" pitchFamily="18" charset="0"/>
                      </a:rPr>
                      <m:t> </m:t>
                    </m:r>
                    <m:r>
                      <m:rPr>
                        <m:sty m:val="p"/>
                      </m:rPr>
                      <a:rPr lang="en-GB" sz="1800">
                        <a:latin typeface="Cambria Math" panose="02040503050406030204" pitchFamily="18" charset="0"/>
                      </a:rPr>
                      <m:t>P</m:t>
                    </m:r>
                    <m:r>
                      <a:rPr lang="en-GB" sz="1800">
                        <a:latin typeface="Cambria Math" panose="02040503050406030204" pitchFamily="18" charset="0"/>
                      </a:rPr>
                      <m:t>(</m:t>
                    </m:r>
                    <m:r>
                      <m:rPr>
                        <m:sty m:val="p"/>
                      </m:rPr>
                      <a:rPr lang="en-GB" sz="1800">
                        <a:latin typeface="Cambria Math" panose="02040503050406030204" pitchFamily="18" charset="0"/>
                      </a:rPr>
                      <m:t>i</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+1)</m:t>
                    </m:r>
                  </m:oMath>
                </a14:m>
                <a:r>
                  <a:rPr lang="en-GB" sz="1800"/>
                  <a:t> 	</a:t>
                </a:r>
                <a14:m>
                  <m:oMath xmlns:m="http://schemas.openxmlformats.org/officeDocument/2006/math">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&lt;</m:t>
                    </m:r>
                    <m:r>
                      <a:rPr lang="en-GB" sz="1800" i="1">
                        <a:latin typeface="Cambria Math" panose="02040503050406030204" pitchFamily="18" charset="0"/>
                      </a:rPr>
                      <m:t>𝑗</m:t>
                    </m:r>
                    <m:r>
                      <a:rPr lang="en-GB" sz="1800" i="1">
                        <a:latin typeface="Cambria Math" panose="02040503050406030204" pitchFamily="18" charset="0"/>
                      </a:rPr>
                      <m:t>)</m:t>
                    </m:r>
                  </m:oMath>
                </a14:m>
                <a:endParaRPr lang="en-GB" sz="1800"/>
              </a:p>
              <a:p>
                <a:pPr marL="0" lvl="0" indent="0">
                  <a:buNone/>
                </a:pPr>
                <a:r>
                  <a:rPr lang="en-GB" sz="1800" b="1"/>
                  <a:t>otherwise </a:t>
                </a:r>
                <a14:m>
                  <m:oMath xmlns:m="http://schemas.openxmlformats.org/officeDocument/2006/math">
                    <m:r>
                      <a:rPr lang="en-GB" sz="1800" i="1">
                        <a:latin typeface="Cambria Math" panose="02040503050406030204" pitchFamily="18" charset="0"/>
                      </a:rPr>
                      <m:t>𝑃</m:t>
                    </m:r>
                    <m:d>
                      <m:dPr>
                        <m:ctrlPr>
                          <a:rPr lang="en-GB" sz="1800" i="1">
                            <a:latin typeface="Cambria Math" panose="02040503050406030204" pitchFamily="18" charset="0"/>
                          </a:rPr>
                        </m:ctrlPr>
                      </m:dPr>
                      <m:e>
                        <m:r>
                          <a:rPr lang="en-GB" sz="1800" i="1">
                            <a:latin typeface="Cambria Math" panose="02040503050406030204" pitchFamily="18" charset="0"/>
                          </a:rPr>
                          <m:t>𝑖</m:t>
                        </m:r>
                        <m:r>
                          <a:rPr lang="en-GB" sz="1800" i="1">
                            <a:latin typeface="Cambria Math" panose="02040503050406030204" pitchFamily="18" charset="0"/>
                          </a:rPr>
                          <m:t>,</m:t>
                        </m:r>
                        <m:r>
                          <a:rPr lang="en-GB" sz="1800" i="1">
                            <a:latin typeface="Cambria Math" panose="02040503050406030204" pitchFamily="18" charset="0"/>
                          </a:rPr>
                          <m:t>𝑗</m:t>
                        </m:r>
                      </m:e>
                    </m:d>
                    <m:r>
                      <a:rPr lang="en-GB" sz="1800" i="1">
                        <a:latin typeface="Cambria Math" panose="02040503050406030204" pitchFamily="18" charset="0"/>
                      </a:rPr>
                      <m:t>=</m:t>
                    </m:r>
                    <m:r>
                      <m:rPr>
                        <m:sty m:val="p"/>
                      </m:rPr>
                      <a:rPr lang="en-GB" sz="1800">
                        <a:latin typeface="Cambria Math" panose="02040503050406030204" pitchFamily="18" charset="0"/>
                      </a:rPr>
                      <m:t>max</m:t>
                    </m:r>
                    <m:r>
                      <a:rPr lang="en-GB" sz="1800">
                        <a:latin typeface="Cambria Math" panose="02040503050406030204" pitchFamily="18" charset="0"/>
                      </a:rPr>
                      <m:t>⁡</m:t>
                    </m:r>
                    <m:r>
                      <a:rPr lang="en-GB" sz="1800" i="1">
                        <a:latin typeface="Cambria Math" panose="02040503050406030204" pitchFamily="18" charset="0"/>
                      </a:rPr>
                      <m:t>( </m:t>
                    </m:r>
                    <m:r>
                      <m:rPr>
                        <m:sty m:val="p"/>
                      </m:rPr>
                      <a:rPr lang="en-GB" sz="1800">
                        <a:latin typeface="Cambria Math" panose="02040503050406030204" pitchFamily="18" charset="0"/>
                      </a:rPr>
                      <m:t>P</m:t>
                    </m:r>
                    <m:d>
                      <m:dPr>
                        <m:ctrlPr>
                          <a:rPr lang="en-GB" sz="1800" i="1">
                            <a:latin typeface="Cambria Math" panose="02040503050406030204" pitchFamily="18" charset="0"/>
                          </a:rPr>
                        </m:ctrlPr>
                      </m:dPr>
                      <m:e>
                        <m:r>
                          <m:rPr>
                            <m:sty m:val="p"/>
                          </m:rPr>
                          <a:rPr lang="en-GB" sz="1800">
                            <a:latin typeface="Cambria Math" panose="02040503050406030204" pitchFamily="18" charset="0"/>
                          </a:rPr>
                          <m:t>i</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+1</m:t>
                        </m:r>
                      </m:e>
                    </m:d>
                    <m:r>
                      <a:rPr lang="en-GB" sz="1800" i="1">
                        <a:latin typeface="Cambria Math" panose="02040503050406030204" pitchFamily="18" charset="0"/>
                      </a:rPr>
                      <m:t> </m:t>
                    </m:r>
                    <m:r>
                      <a:rPr lang="en-GB" sz="1800">
                        <a:latin typeface="Cambria Math" panose="02040503050406030204" pitchFamily="18" charset="0"/>
                      </a:rPr>
                      <m:t>,  </m:t>
                    </m:r>
                    <m:r>
                      <m:rPr>
                        <m:sty m:val="p"/>
                      </m:rPr>
                      <a:rPr lang="en-GB" sz="1800">
                        <a:latin typeface="Cambria Math" panose="02040503050406030204" pitchFamily="18" charset="0"/>
                      </a:rPr>
                      <m:t>P</m:t>
                    </m:r>
                    <m:d>
                      <m:dPr>
                        <m:ctrlPr>
                          <a:rPr lang="en-GB" sz="1800" i="1">
                            <a:latin typeface="Cambria Math" panose="02040503050406030204" pitchFamily="18" charset="0"/>
                          </a:rPr>
                        </m:ctrlPr>
                      </m:dPr>
                      <m:e>
                        <m:r>
                          <a:rPr lang="en-GB" sz="1800" i="1">
                            <a:latin typeface="Cambria Math" panose="02040503050406030204" pitchFamily="18" charset="0"/>
                          </a:rPr>
                          <m:t>𝑗</m:t>
                        </m:r>
                        <m:r>
                          <a:rPr lang="en-GB" sz="1800">
                            <a:latin typeface="Cambria Math" panose="02040503050406030204" pitchFamily="18" charset="0"/>
                          </a:rPr>
                          <m:t>,</m:t>
                        </m:r>
                        <m:r>
                          <m:rPr>
                            <m:sty m:val="p"/>
                          </m:rPr>
                          <a:rPr lang="en-GB" sz="1800">
                            <a:latin typeface="Cambria Math" panose="02040503050406030204" pitchFamily="18" charset="0"/>
                          </a:rPr>
                          <m:t>j</m:t>
                        </m:r>
                        <m:r>
                          <a:rPr lang="en-GB" sz="1800">
                            <a:latin typeface="Cambria Math" panose="02040503050406030204" pitchFamily="18" charset="0"/>
                          </a:rPr>
                          <m:t>+1</m:t>
                        </m:r>
                      </m:e>
                    </m:d>
                    <m:r>
                      <a:rPr lang="en-GB" sz="1800">
                        <a:latin typeface="Cambria Math" panose="02040503050406030204" pitchFamily="18" charset="0"/>
                      </a:rPr>
                      <m:t> )</m:t>
                    </m:r>
                  </m:oMath>
                </a14:m>
                <a:r>
                  <a:rPr lang="en-GB" sz="1800"/>
                  <a:t>	 </a:t>
                </a:r>
              </a:p>
              <a:p>
                <a:endParaRPr lang="en-GB" sz="1800"/>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776" r="-1629"/>
                </a:stretch>
              </a:blipFill>
            </p:spPr>
            <p:txBody>
              <a:bodyPr/>
              <a:lstStyle/>
              <a:p>
                <a:r>
                  <a:rPr lang="en-GB">
                    <a:noFill/>
                  </a:rPr>
                  <a:t> </a:t>
                </a:r>
              </a:p>
            </p:txBody>
          </p:sp>
        </mc:Fallback>
      </mc:AlternateContent>
    </p:spTree>
    <p:extLst>
      <p:ext uri="{BB962C8B-B14F-4D97-AF65-F5344CB8AC3E}">
        <p14:creationId xmlns:p14="http://schemas.microsoft.com/office/powerpoint/2010/main" val="3017105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Chain Matrix Multiplication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a:bodyPr>
              <a:lstStyle/>
              <a:p>
                <a:r>
                  <a:rPr lang="en-GB" sz="1800" dirty="0"/>
                  <a:t>Let 2 matrices A and B of size NxI and JxM respectively. The multiplication (dot-product) of these 2 matrices requires that I is equal to J and results in a new matrix of size NxM. This process requires NxIxM operations, this is also set to be the cost of the multiplication. When multiple matrices have to be multiplied in a sequence, the order in which these matrices are multiplied has an effect in the resulting cost. The aim is to minimize this cost by choosing the optimal order in which these matrices should be multiplied. </a:t>
                </a:r>
              </a:p>
              <a:p>
                <a:endParaRPr lang="en-GB" sz="1800" dirty="0"/>
              </a:p>
              <a:p>
                <a:pPr marL="0" lvl="0" indent="0">
                  <a:buNone/>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𝑘</m:t>
                          </m:r>
                        </m:e>
                      </m:d>
                      <m:r>
                        <a:rPr lang="en-GB" sz="1800" i="1">
                          <a:effectLst/>
                          <a:latin typeface="Cambria Math" panose="02040503050406030204" pitchFamily="18" charset="0"/>
                        </a:rPr>
                        <m:t>=</m:t>
                      </m:r>
                      <m:func>
                        <m:funcPr>
                          <m:ctrlPr>
                            <a:rPr lang="en-GB" sz="1800" i="1">
                              <a:effectLst/>
                              <a:latin typeface="Cambria Math" panose="02040503050406030204" pitchFamily="18" charset="0"/>
                            </a:rPr>
                          </m:ctrlPr>
                        </m:funcPr>
                        <m:fName>
                          <m:limLow>
                            <m:limLowPr>
                              <m:ctrlPr>
                                <a:rPr lang="en-GB" sz="1800" i="1">
                                  <a:effectLst/>
                                  <a:latin typeface="Cambria Math" panose="02040503050406030204" pitchFamily="18" charset="0"/>
                                </a:rPr>
                              </m:ctrlPr>
                            </m:limLowPr>
                            <m:e>
                              <m:r>
                                <m:rPr>
                                  <m:sty m:val="p"/>
                                </m:rPr>
                                <a:rPr lang="en-GB" sz="1800">
                                  <a:effectLst/>
                                  <a:latin typeface="Cambria Math" panose="02040503050406030204" pitchFamily="18" charset="0"/>
                                </a:rPr>
                                <m:t>min</m:t>
                              </m:r>
                            </m:e>
                            <m:lim>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𝑗</m:t>
                              </m:r>
                              <m:r>
                                <a:rPr lang="en-GB" sz="1800" i="1">
                                  <a:effectLst/>
                                  <a:latin typeface="Cambria Math" panose="02040503050406030204" pitchFamily="18" charset="0"/>
                                </a:rPr>
                                <m:t>&lt;</m:t>
                              </m:r>
                              <m:r>
                                <a:rPr lang="en-GB" sz="1800" i="1">
                                  <a:effectLst/>
                                  <a:latin typeface="Cambria Math" panose="02040503050406030204" pitchFamily="18" charset="0"/>
                                </a:rPr>
                                <m:t>𝑘</m:t>
                              </m:r>
                            </m:lim>
                          </m:limLow>
                        </m:fName>
                        <m:e>
                          <m:r>
                            <a:rPr lang="en-GB" sz="1800" i="1">
                              <a:effectLst/>
                              <a:latin typeface="Cambria Math" panose="02040503050406030204" pitchFamily="18" charset="0"/>
                            </a:rPr>
                            <m:t>(</m:t>
                          </m:r>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𝑗</m:t>
                              </m:r>
                            </m:e>
                          </m:d>
                          <m:r>
                            <a:rPr lang="en-GB" sz="1800" i="1">
                              <a:effectLst/>
                              <a:latin typeface="Cambria Math" panose="02040503050406030204" pitchFamily="18" charset="0"/>
                            </a:rPr>
                            <m:t>+</m:t>
                          </m:r>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𝑗</m:t>
                              </m:r>
                              <m:r>
                                <a:rPr lang="en-GB" sz="1800" i="1">
                                  <a:effectLst/>
                                  <a:latin typeface="Cambria Math" panose="02040503050406030204" pitchFamily="18" charset="0"/>
                                </a:rPr>
                                <m:t>+1,</m:t>
                              </m:r>
                              <m:r>
                                <a:rPr lang="en-GB" sz="1800" i="1">
                                  <a:effectLst/>
                                  <a:latin typeface="Cambria Math" panose="02040503050406030204" pitchFamily="18" charset="0"/>
                                </a:rPr>
                                <m:t>𝑘</m:t>
                              </m:r>
                            </m:e>
                          </m:d>
                          <m:r>
                            <a:rPr lang="en-GB" sz="1800" i="1">
                              <a:effectLst/>
                              <a:latin typeface="Cambria Math" panose="02040503050406030204" pitchFamily="18" charset="0"/>
                            </a:rPr>
                            <m:t> +</m:t>
                          </m:r>
                          <m:r>
                            <a:rPr lang="en-GB" sz="1800" i="1">
                              <a:effectLst/>
                              <a:latin typeface="Cambria Math" panose="02040503050406030204" pitchFamily="18" charset="0"/>
                            </a:rPr>
                            <m:t>𝑆</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e>
                          </m:d>
                          <m:r>
                            <a:rPr lang="en-GB" sz="1800" i="1">
                              <a:effectLst/>
                              <a:latin typeface="Cambria Math" panose="02040503050406030204" pitchFamily="18" charset="0"/>
                            </a:rPr>
                            <m:t>.</m:t>
                          </m:r>
                          <m:r>
                            <a:rPr lang="en-GB" sz="1800" i="1">
                              <a:effectLst/>
                              <a:latin typeface="Cambria Math" panose="02040503050406030204" pitchFamily="18" charset="0"/>
                            </a:rPr>
                            <m:t>𝑤</m:t>
                          </m:r>
                          <m:r>
                            <a:rPr lang="en-GB" sz="1800" i="1">
                              <a:effectLst/>
                              <a:latin typeface="Cambria Math" panose="02040503050406030204" pitchFamily="18" charset="0"/>
                            </a:rPr>
                            <m:t>∗</m:t>
                          </m:r>
                          <m:r>
                            <a:rPr lang="en-GB" sz="1800" i="1">
                              <a:effectLst/>
                              <a:latin typeface="Cambria Math" panose="02040503050406030204" pitchFamily="18" charset="0"/>
                            </a:rPr>
                            <m:t>𝑆</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𝑗</m:t>
                              </m:r>
                            </m:e>
                          </m:d>
                          <m:r>
                            <a:rPr lang="en-GB" sz="1800" i="1">
                              <a:effectLst/>
                              <a:latin typeface="Cambria Math" panose="02040503050406030204" pitchFamily="18" charset="0"/>
                            </a:rPr>
                            <m:t>.</m:t>
                          </m:r>
                          <m:r>
                            <a:rPr lang="en-GB" sz="1800" i="1">
                              <a:effectLst/>
                              <a:latin typeface="Cambria Math" panose="02040503050406030204" pitchFamily="18" charset="0"/>
                            </a:rPr>
                            <m:t>h</m:t>
                          </m:r>
                          <m:r>
                            <a:rPr lang="en-GB" sz="1800" i="1">
                              <a:effectLst/>
                              <a:latin typeface="Cambria Math" panose="02040503050406030204" pitchFamily="18" charset="0"/>
                            </a:rPr>
                            <m:t>∗</m:t>
                          </m:r>
                          <m:r>
                            <a:rPr lang="en-GB" sz="1800" i="1">
                              <a:effectLst/>
                              <a:latin typeface="Cambria Math" panose="02040503050406030204" pitchFamily="18" charset="0"/>
                            </a:rPr>
                            <m:t>𝑆</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𝑘</m:t>
                              </m:r>
                            </m:e>
                          </m:d>
                          <m:r>
                            <a:rPr lang="en-GB" sz="1800" i="1">
                              <a:effectLst/>
                              <a:latin typeface="Cambria Math" panose="02040503050406030204" pitchFamily="18" charset="0"/>
                            </a:rPr>
                            <m:t>.</m:t>
                          </m:r>
                          <m:r>
                            <a:rPr lang="en-GB" sz="1800" i="1">
                              <a:effectLst/>
                              <a:latin typeface="Cambria Math" panose="02040503050406030204" pitchFamily="18" charset="0"/>
                            </a:rPr>
                            <m:t>h</m:t>
                          </m:r>
                          <m:r>
                            <a:rPr lang="en-GB" sz="1800" i="1">
                              <a:effectLst/>
                              <a:latin typeface="Cambria Math" panose="02040503050406030204" pitchFamily="18" charset="0"/>
                            </a:rPr>
                            <m:t>)</m:t>
                          </m:r>
                        </m:e>
                      </m:func>
                    </m:oMath>
                  </m:oMathPara>
                </a14:m>
                <a:endParaRPr lang="en-GB" sz="1800" dirty="0"/>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621" r="-1164"/>
                </a:stretch>
              </a:blipFill>
            </p:spPr>
            <p:txBody>
              <a:bodyPr/>
              <a:lstStyle/>
              <a:p>
                <a:r>
                  <a:rPr lang="en-GB">
                    <a:noFill/>
                  </a:rPr>
                  <a:t> </a:t>
                </a:r>
              </a:p>
            </p:txBody>
          </p:sp>
        </mc:Fallback>
      </mc:AlternateContent>
    </p:spTree>
    <p:extLst>
      <p:ext uri="{BB962C8B-B14F-4D97-AF65-F5344CB8AC3E}">
        <p14:creationId xmlns:p14="http://schemas.microsoft.com/office/powerpoint/2010/main" val="1425812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0-1 Knapsack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fontScale="92500" lnSpcReduction="10000"/>
              </a:bodyPr>
              <a:lstStyle/>
              <a:p>
                <a:r>
                  <a:rPr lang="en-GB" sz="1800" dirty="0"/>
                  <a:t>The problem is to find the selection of items within a certain weight limit C, with the most value. For the ‘0-1’ version of the problem we assume an item can either be completely inside the sack or completely out. We also assume that weights are natural numbers. The idea is that we create C sacks, and then we choose an item arbitrarily and attempt to place the item in these sacks to maximize the value. The choice is to either place the item in the sack or not. When all items have been processed for all C sacks the solution will be found.</a:t>
                </a:r>
              </a:p>
              <a:p>
                <a:endParaRPr lang="en-GB" sz="1800" dirty="0"/>
              </a:p>
              <a:p>
                <a:pPr marL="0" indent="0" algn="ctr">
                  <a:buNone/>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𝑗</m:t>
                          </m:r>
                        </m:e>
                      </m:d>
                      <m:r>
                        <a:rPr lang="en-GB" sz="1800" i="1">
                          <a:effectLst/>
                          <a:latin typeface="Cambria Math" panose="02040503050406030204" pitchFamily="18" charset="0"/>
                        </a:rPr>
                        <m:t>=0</m:t>
                      </m:r>
                      <m:r>
                        <m:rPr>
                          <m:nor/>
                        </m:rPr>
                        <a:rPr lang="en-GB" sz="1800" dirty="0">
                          <a:effectLst/>
                        </a:rPr>
                        <m:t> 	</m:t>
                      </m:r>
                      <m:r>
                        <m:rPr>
                          <m:nor/>
                        </m:rPr>
                        <a:rPr lang="en-GB" sz="1800" b="1" dirty="0">
                          <a:effectLst/>
                        </a:rPr>
                        <m:t>if</m:t>
                      </m:r>
                      <m:r>
                        <m:rPr>
                          <m:nor/>
                        </m:rPr>
                        <a:rPr lang="en-GB" sz="1800" dirty="0">
                          <a:effectLst/>
                        </a:rPr>
                        <m:t> </m:t>
                      </m:r>
                      <m:r>
                        <a:rPr lang="en-GB" sz="1800" i="1">
                          <a:effectLst/>
                          <a:latin typeface="Cambria Math" panose="02040503050406030204" pitchFamily="18" charset="0"/>
                        </a:rPr>
                        <m:t>𝑖</m:t>
                      </m:r>
                      <m:r>
                        <a:rPr lang="en-GB" sz="1800" i="1">
                          <a:effectLst/>
                          <a:latin typeface="Cambria Math" panose="02040503050406030204" pitchFamily="18" charset="0"/>
                        </a:rPr>
                        <m:t>=0</m:t>
                      </m:r>
                      <m:r>
                        <m:rPr>
                          <m:nor/>
                        </m:rPr>
                        <a:rPr lang="en-GB" sz="1800" dirty="0">
                          <a:effectLst/>
                        </a:rPr>
                        <m:t>   </m:t>
                      </m:r>
                      <m:r>
                        <m:rPr>
                          <m:nor/>
                        </m:rPr>
                        <a:rPr lang="en-GB" sz="1800" b="1" dirty="0">
                          <a:effectLst/>
                        </a:rPr>
                        <m:t>or</m:t>
                      </m:r>
                      <m:r>
                        <m:rPr>
                          <m:nor/>
                        </m:rPr>
                        <a:rPr lang="en-GB" sz="1800" b="1" dirty="0">
                          <a:effectLst/>
                        </a:rPr>
                        <m:t>  </m:t>
                      </m:r>
                      <m:r>
                        <m:rPr>
                          <m:nor/>
                        </m:rPr>
                        <a:rPr lang="en-GB" sz="1800" dirty="0">
                          <a:effectLst/>
                        </a:rPr>
                        <m:t> </m:t>
                      </m:r>
                      <m:r>
                        <m:rPr>
                          <m:nor/>
                        </m:rPr>
                        <a:rPr lang="en-GB" sz="1800" dirty="0">
                          <a:effectLst/>
                        </a:rPr>
                        <m:t>j</m:t>
                      </m:r>
                      <m:r>
                        <a:rPr lang="en-GB" sz="1800" i="1">
                          <a:effectLst/>
                          <a:latin typeface="Cambria Math" panose="02040503050406030204" pitchFamily="18" charset="0"/>
                        </a:rPr>
                        <m:t>=0</m:t>
                      </m:r>
                      <m:r>
                        <m:rPr>
                          <m:nor/>
                        </m:rPr>
                        <a:rPr lang="en-GB" sz="1800" dirty="0">
                          <a:effectLst/>
                        </a:rPr>
                        <m:t>   </m:t>
                      </m:r>
                      <m:r>
                        <m:rPr>
                          <m:nor/>
                        </m:rPr>
                        <a:rPr lang="en-GB" sz="1800" b="1" dirty="0">
                          <a:effectLst/>
                        </a:rPr>
                        <m:t>(</m:t>
                      </m:r>
                      <m:r>
                        <m:rPr>
                          <m:nor/>
                        </m:rPr>
                        <a:rPr lang="en-GB" sz="1800" b="1" dirty="0">
                          <a:effectLst/>
                        </a:rPr>
                        <m:t>end</m:t>
                      </m:r>
                      <m:r>
                        <m:rPr>
                          <m:nor/>
                        </m:rPr>
                        <a:rPr lang="en-GB" sz="1800" b="1" dirty="0">
                          <a:effectLst/>
                        </a:rPr>
                        <m:t> </m:t>
                      </m:r>
                      <m:r>
                        <m:rPr>
                          <m:nor/>
                        </m:rPr>
                        <a:rPr lang="en-GB" sz="1800" b="1" dirty="0">
                          <a:effectLst/>
                        </a:rPr>
                        <m:t>cases</m:t>
                      </m:r>
                      <m:r>
                        <m:rPr>
                          <m:nor/>
                        </m:rPr>
                        <a:rPr lang="en-GB" sz="1800" b="1" dirty="0">
                          <a:effectLst/>
                        </a:rPr>
                        <m:t>)</m:t>
                      </m:r>
                    </m:oMath>
                  </m:oMathPara>
                </a14:m>
                <a:endParaRPr lang="en-GB" sz="1800" dirty="0">
                  <a:effectLst/>
                </a:endParaRPr>
              </a:p>
              <a:p>
                <a:pPr marL="0" indent="0" algn="ctr">
                  <a:buNone/>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𝑗</m:t>
                          </m:r>
                        </m:e>
                      </m:d>
                      <m:r>
                        <a:rPr lang="en-GB" sz="1800" i="1">
                          <a:effectLst/>
                          <a:latin typeface="Cambria Math" panose="02040503050406030204" pitchFamily="18" charset="0"/>
                        </a:rPr>
                        <m:t>=</m:t>
                      </m:r>
                      <m:func>
                        <m:funcPr>
                          <m:ctrlPr>
                            <a:rPr lang="en-GB" sz="1800" i="1">
                              <a:effectLst/>
                              <a:latin typeface="Cambria Math" panose="02040503050406030204" pitchFamily="18" charset="0"/>
                            </a:rPr>
                          </m:ctrlPr>
                        </m:funcPr>
                        <m:fName>
                          <m:r>
                            <a:rPr lang="en-GB" sz="1800">
                              <a:effectLst/>
                              <a:latin typeface="Cambria Math" panose="02040503050406030204" pitchFamily="18" charset="0"/>
                            </a:rPr>
                            <m:t> </m:t>
                          </m:r>
                          <m:r>
                            <m:rPr>
                              <m:sty m:val="p"/>
                            </m:rPr>
                            <a:rPr lang="en-GB" sz="1800">
                              <a:effectLst/>
                              <a:latin typeface="Cambria Math" panose="02040503050406030204" pitchFamily="18" charset="0"/>
                            </a:rPr>
                            <m:t>max</m:t>
                          </m:r>
                        </m:fName>
                        <m:e>
                          <m:d>
                            <m:dPr>
                              <m:ctrlPr>
                                <a:rPr lang="en-GB" sz="1800" i="1">
                                  <a:effectLst/>
                                  <a:latin typeface="Cambria Math" panose="02040503050406030204" pitchFamily="18" charset="0"/>
                                </a:rPr>
                              </m:ctrlPr>
                            </m:dPr>
                            <m:e>
                              <m:r>
                                <a:rPr lang="en-GB" sz="1800">
                                  <a:effectLst/>
                                  <a:latin typeface="Cambria Math" panose="02040503050406030204" pitchFamily="18" charset="0"/>
                                </a:rPr>
                                <m:t> </m:t>
                              </m:r>
                              <m:r>
                                <m:rPr>
                                  <m:sty m:val="p"/>
                                </m:rPr>
                                <a:rPr lang="en-GB" sz="1800">
                                  <a:effectLst/>
                                  <a:latin typeface="Cambria Math" panose="02040503050406030204" pitchFamily="18" charset="0"/>
                                </a:rPr>
                                <m:t>Vi</m:t>
                              </m:r>
                              <m:r>
                                <a:rPr lang="en-GB" sz="1800">
                                  <a:effectLst/>
                                  <a:latin typeface="Cambria Math" panose="02040503050406030204" pitchFamily="18" charset="0"/>
                                </a:rPr>
                                <m:t>+ </m:t>
                              </m:r>
                              <m:r>
                                <m:rPr>
                                  <m:sty m:val="p"/>
                                </m:rPr>
                                <a:rPr lang="en-GB" sz="1800">
                                  <a:effectLst/>
                                  <a:latin typeface="Cambria Math" panose="02040503050406030204" pitchFamily="18" charset="0"/>
                                </a:rPr>
                                <m:t>P</m:t>
                              </m:r>
                              <m:d>
                                <m:dPr>
                                  <m:ctrlPr>
                                    <a:rPr lang="en-GB" sz="1800" i="1">
                                      <a:effectLst/>
                                      <a:latin typeface="Cambria Math" panose="02040503050406030204" pitchFamily="18" charset="0"/>
                                    </a:rPr>
                                  </m:ctrlPr>
                                </m:dPr>
                                <m:e>
                                  <m:r>
                                    <m:rPr>
                                      <m:sty m:val="p"/>
                                    </m:rPr>
                                    <a:rPr lang="en-GB" sz="1800">
                                      <a:effectLst/>
                                      <a:latin typeface="Cambria Math" panose="02040503050406030204" pitchFamily="18" charset="0"/>
                                    </a:rPr>
                                    <m:t>i</m:t>
                                  </m:r>
                                  <m:r>
                                    <a:rPr lang="en-GB" sz="1800" i="1">
                                      <a:effectLst/>
                                      <a:latin typeface="Cambria Math" panose="02040503050406030204" pitchFamily="18" charset="0"/>
                                    </a:rPr>
                                    <m:t>−</m:t>
                                  </m:r>
                                  <m:r>
                                    <a:rPr lang="en-GB" sz="1800">
                                      <a:effectLst/>
                                      <a:latin typeface="Cambria Math" panose="02040503050406030204" pitchFamily="18" charset="0"/>
                                    </a:rPr>
                                    <m:t>1, </m:t>
                                  </m:r>
                                  <m:r>
                                    <m:rPr>
                                      <m:sty m:val="p"/>
                                    </m:rPr>
                                    <a:rPr lang="en-GB" sz="1800">
                                      <a:effectLst/>
                                      <a:latin typeface="Cambria Math" panose="02040503050406030204" pitchFamily="18" charset="0"/>
                                    </a:rPr>
                                    <m:t>j</m:t>
                                  </m:r>
                                </m:e>
                              </m:d>
                              <m:r>
                                <a:rPr lang="en-GB" sz="1800" i="1">
                                  <a:effectLst/>
                                  <a:latin typeface="Cambria Math" panose="02040503050406030204" pitchFamily="18" charset="0"/>
                                </a:rPr>
                                <m:t>, </m:t>
                              </m:r>
                              <m:r>
                                <m:rPr>
                                  <m:sty m:val="p"/>
                                </m:rPr>
                                <a:rPr lang="en-GB" sz="1800">
                                  <a:effectLst/>
                                  <a:latin typeface="Cambria Math" panose="02040503050406030204" pitchFamily="18" charset="0"/>
                                </a:rPr>
                                <m:t>P</m:t>
                              </m:r>
                              <m:d>
                                <m:dPr>
                                  <m:ctrlPr>
                                    <a:rPr lang="en-GB" sz="1800" i="1">
                                      <a:effectLst/>
                                      <a:latin typeface="Cambria Math" panose="02040503050406030204" pitchFamily="18" charset="0"/>
                                    </a:rPr>
                                  </m:ctrlPr>
                                </m:dPr>
                                <m:e>
                                  <m:r>
                                    <m:rPr>
                                      <m:sty m:val="p"/>
                                    </m:rPr>
                                    <a:rPr lang="en-GB" sz="1800">
                                      <a:effectLst/>
                                      <a:latin typeface="Cambria Math" panose="02040503050406030204" pitchFamily="18" charset="0"/>
                                    </a:rPr>
                                    <m:t>i</m:t>
                                  </m:r>
                                  <m:r>
                                    <a:rPr lang="en-GB" sz="1800" i="1">
                                      <a:effectLst/>
                                      <a:latin typeface="Cambria Math" panose="02040503050406030204" pitchFamily="18" charset="0"/>
                                    </a:rPr>
                                    <m:t>−</m:t>
                                  </m:r>
                                  <m:r>
                                    <a:rPr lang="en-GB" sz="1800">
                                      <a:effectLst/>
                                      <a:latin typeface="Cambria Math" panose="02040503050406030204" pitchFamily="18" charset="0"/>
                                    </a:rPr>
                                    <m:t>1, </m:t>
                                  </m:r>
                                  <m:r>
                                    <m:rPr>
                                      <m:sty m:val="p"/>
                                    </m:rPr>
                                    <a:rPr lang="en-GB" sz="1800">
                                      <a:effectLst/>
                                      <a:latin typeface="Cambria Math" panose="02040503050406030204" pitchFamily="18" charset="0"/>
                                    </a:rPr>
                                    <m:t>j</m:t>
                                  </m:r>
                                </m:e>
                              </m:d>
                              <m:r>
                                <a:rPr lang="en-GB" sz="1800" i="1">
                                  <a:effectLst/>
                                  <a:latin typeface="Cambria Math" panose="02040503050406030204" pitchFamily="18" charset="0"/>
                                </a:rPr>
                                <m:t> </m:t>
                              </m:r>
                            </m:e>
                          </m:d>
                        </m:e>
                      </m:func>
                      <m:r>
                        <m:rPr>
                          <m:nor/>
                        </m:rPr>
                        <a:rPr lang="en-GB" sz="1800" dirty="0">
                          <a:effectLst/>
                        </a:rPr>
                        <m:t>   </m:t>
                      </m:r>
                      <m:r>
                        <m:rPr>
                          <m:nor/>
                        </m:rPr>
                        <a:rPr lang="en-GB" sz="1800" b="1" dirty="0">
                          <a:effectLst/>
                        </a:rPr>
                        <m:t>if</m:t>
                      </m:r>
                      <m:r>
                        <m:rPr>
                          <m:nor/>
                        </m:rPr>
                        <a:rPr lang="en-GB" sz="1800" b="1" dirty="0">
                          <a:effectLst/>
                        </a:rPr>
                        <m:t>  </m:t>
                      </m:r>
                      <m:r>
                        <m:rPr>
                          <m:nor/>
                        </m:rPr>
                        <a:rPr lang="en-GB" sz="1800" dirty="0">
                          <a:effectLst/>
                        </a:rPr>
                        <m:t> </m:t>
                      </m:r>
                      <m:r>
                        <a:rPr lang="en-GB" sz="1800" i="1">
                          <a:effectLst/>
                          <a:latin typeface="Cambria Math" panose="02040503050406030204" pitchFamily="18" charset="0"/>
                        </a:rPr>
                        <m:t>𝑊𝑖</m:t>
                      </m:r>
                      <m:r>
                        <a:rPr lang="en-GB" sz="1800" i="1">
                          <a:effectLst/>
                          <a:latin typeface="Cambria Math" panose="02040503050406030204" pitchFamily="18" charset="0"/>
                        </a:rPr>
                        <m:t>≤</m:t>
                      </m:r>
                      <m:r>
                        <a:rPr lang="en-GB" sz="1800" i="1">
                          <a:effectLst/>
                          <a:latin typeface="Cambria Math" panose="02040503050406030204" pitchFamily="18" charset="0"/>
                        </a:rPr>
                        <m:t>𝑖</m:t>
                      </m:r>
                      <m:r>
                        <m:rPr>
                          <m:nor/>
                        </m:rPr>
                        <a:rPr lang="en-GB" sz="1800" dirty="0">
                          <a:effectLst/>
                        </a:rPr>
                        <m:t> </m:t>
                      </m:r>
                      <m:r>
                        <m:rPr>
                          <m:nor/>
                        </m:rPr>
                        <a:rPr lang="en-GB" sz="1800" b="1" dirty="0">
                          <a:effectLst/>
                        </a:rPr>
                        <m:t>(</m:t>
                      </m:r>
                      <m:r>
                        <m:rPr>
                          <m:nor/>
                        </m:rPr>
                        <a:rPr lang="en-GB" sz="1800" b="1" dirty="0">
                          <a:effectLst/>
                        </a:rPr>
                        <m:t>item</m:t>
                      </m:r>
                      <m:r>
                        <m:rPr>
                          <m:nor/>
                        </m:rPr>
                        <a:rPr lang="en-GB" sz="1800" b="1" dirty="0">
                          <a:effectLst/>
                        </a:rPr>
                        <m:t> </m:t>
                      </m:r>
                      <m:r>
                        <m:rPr>
                          <m:nor/>
                        </m:rPr>
                        <a:rPr lang="en-GB" sz="1800" b="1" dirty="0">
                          <a:effectLst/>
                        </a:rPr>
                        <m:t>can</m:t>
                      </m:r>
                      <m:r>
                        <m:rPr>
                          <m:nor/>
                        </m:rPr>
                        <a:rPr lang="en-GB" sz="1800" b="1" dirty="0">
                          <a:effectLst/>
                        </a:rPr>
                        <m:t> </m:t>
                      </m:r>
                      <m:r>
                        <m:rPr>
                          <m:nor/>
                        </m:rPr>
                        <a:rPr lang="en-GB" sz="1800" b="1" dirty="0">
                          <a:effectLst/>
                        </a:rPr>
                        <m:t>fit</m:t>
                      </m:r>
                      <m:r>
                        <m:rPr>
                          <m:nor/>
                        </m:rPr>
                        <a:rPr lang="en-GB" sz="1800" b="1" dirty="0">
                          <a:effectLst/>
                        </a:rPr>
                        <m:t> </m:t>
                      </m:r>
                      <m:r>
                        <m:rPr>
                          <m:nor/>
                        </m:rPr>
                        <a:rPr lang="en-GB" sz="1800" b="1" dirty="0">
                          <a:effectLst/>
                        </a:rPr>
                        <m:t>in</m:t>
                      </m:r>
                      <m:r>
                        <m:rPr>
                          <m:nor/>
                        </m:rPr>
                        <a:rPr lang="en-GB" sz="1800" b="1" dirty="0">
                          <a:effectLst/>
                        </a:rPr>
                        <m:t> </m:t>
                      </m:r>
                      <m:r>
                        <m:rPr>
                          <m:nor/>
                        </m:rPr>
                        <a:rPr lang="en-GB" sz="1800" b="1" dirty="0">
                          <a:effectLst/>
                        </a:rPr>
                        <m:t>sack</m:t>
                      </m:r>
                      <m:r>
                        <m:rPr>
                          <m:nor/>
                        </m:rPr>
                        <a:rPr lang="en-GB" sz="1800" b="1" dirty="0">
                          <a:effectLst/>
                        </a:rPr>
                        <m:t>)</m:t>
                      </m:r>
                    </m:oMath>
                  </m:oMathPara>
                </a14:m>
                <a:endParaRPr lang="en-GB" sz="1800" dirty="0">
                  <a:effectLst/>
                </a:endParaRPr>
              </a:p>
              <a:p>
                <a:pPr marL="0" indent="0" algn="ctr">
                  <a:buNone/>
                </a:pPr>
                <a14:m>
                  <m:oMathPara xmlns:m="http://schemas.openxmlformats.org/officeDocument/2006/math">
                    <m:oMathParaPr>
                      <m:jc m:val="centerGroup"/>
                    </m:oMathParaPr>
                    <m:oMath xmlns:m="http://schemas.openxmlformats.org/officeDocument/2006/math">
                      <m:r>
                        <a:rPr lang="en-GB" sz="1800" i="1">
                          <a:effectLst/>
                          <a:latin typeface="Cambria Math" panose="02040503050406030204" pitchFamily="18" charset="0"/>
                        </a:rPr>
                        <m:t>𝑃</m:t>
                      </m:r>
                      <m:d>
                        <m:dPr>
                          <m:ctrlPr>
                            <a:rPr lang="en-GB" sz="1800" i="1">
                              <a:effectLst/>
                              <a:latin typeface="Cambria Math" panose="02040503050406030204" pitchFamily="18" charset="0"/>
                            </a:rPr>
                          </m:ctrlPr>
                        </m:dPr>
                        <m:e>
                          <m:r>
                            <a:rPr lang="en-GB" sz="1800" i="1">
                              <a:effectLst/>
                              <a:latin typeface="Cambria Math" panose="02040503050406030204" pitchFamily="18" charset="0"/>
                            </a:rPr>
                            <m:t>𝑖</m:t>
                          </m:r>
                          <m:r>
                            <a:rPr lang="en-GB" sz="1800" i="1">
                              <a:effectLst/>
                              <a:latin typeface="Cambria Math" panose="02040503050406030204" pitchFamily="18" charset="0"/>
                            </a:rPr>
                            <m:t>,</m:t>
                          </m:r>
                          <m:r>
                            <a:rPr lang="en-GB" sz="1800" i="1">
                              <a:effectLst/>
                              <a:latin typeface="Cambria Math" panose="02040503050406030204" pitchFamily="18" charset="0"/>
                            </a:rPr>
                            <m:t>𝑗</m:t>
                          </m:r>
                        </m:e>
                      </m:d>
                      <m:r>
                        <a:rPr lang="en-GB" sz="1800" i="1">
                          <a:effectLst/>
                          <a:latin typeface="Cambria Math" panose="02040503050406030204" pitchFamily="18" charset="0"/>
                        </a:rPr>
                        <m:t>= </m:t>
                      </m:r>
                      <m:r>
                        <m:rPr>
                          <m:sty m:val="p"/>
                        </m:rPr>
                        <a:rPr lang="en-GB" sz="1800">
                          <a:effectLst/>
                          <a:latin typeface="Cambria Math" panose="02040503050406030204" pitchFamily="18" charset="0"/>
                        </a:rPr>
                        <m:t>P</m:t>
                      </m:r>
                      <m:d>
                        <m:dPr>
                          <m:ctrlPr>
                            <a:rPr lang="en-GB" sz="1800" i="1">
                              <a:effectLst/>
                              <a:latin typeface="Cambria Math" panose="02040503050406030204" pitchFamily="18" charset="0"/>
                            </a:rPr>
                          </m:ctrlPr>
                        </m:dPr>
                        <m:e>
                          <m:r>
                            <m:rPr>
                              <m:sty m:val="p"/>
                            </m:rPr>
                            <a:rPr lang="en-GB" sz="1800">
                              <a:effectLst/>
                              <a:latin typeface="Cambria Math" panose="02040503050406030204" pitchFamily="18" charset="0"/>
                            </a:rPr>
                            <m:t>i</m:t>
                          </m:r>
                          <m:r>
                            <a:rPr lang="en-GB" sz="1800" i="1">
                              <a:effectLst/>
                              <a:latin typeface="Cambria Math" panose="02040503050406030204" pitchFamily="18" charset="0"/>
                            </a:rPr>
                            <m:t>−</m:t>
                          </m:r>
                          <m:r>
                            <a:rPr lang="en-GB" sz="1800">
                              <a:effectLst/>
                              <a:latin typeface="Cambria Math" panose="02040503050406030204" pitchFamily="18" charset="0"/>
                            </a:rPr>
                            <m:t>1, </m:t>
                          </m:r>
                          <m:r>
                            <m:rPr>
                              <m:sty m:val="p"/>
                            </m:rPr>
                            <a:rPr lang="en-GB" sz="1800">
                              <a:effectLst/>
                              <a:latin typeface="Cambria Math" panose="02040503050406030204" pitchFamily="18" charset="0"/>
                            </a:rPr>
                            <m:t>j</m:t>
                          </m:r>
                        </m:e>
                      </m:d>
                      <m:r>
                        <m:rPr>
                          <m:nor/>
                        </m:rPr>
                        <a:rPr lang="en-GB" sz="1800" dirty="0">
                          <a:effectLst/>
                        </a:rPr>
                        <m:t> </m:t>
                      </m:r>
                      <m:r>
                        <m:rPr>
                          <m:nor/>
                        </m:rPr>
                        <a:rPr lang="en-GB" sz="1800" b="1" dirty="0">
                          <a:effectLst/>
                        </a:rPr>
                        <m:t>otherwise</m:t>
                      </m:r>
                    </m:oMath>
                  </m:oMathPara>
                </a14:m>
                <a:endParaRPr lang="en-GB" sz="1800" dirty="0">
                  <a:effectLst/>
                </a:endParaRPr>
              </a:p>
              <a:p>
                <a:pPr marL="0" lvl="0" indent="0">
                  <a:buNone/>
                </a:pPr>
                <a:endParaRPr lang="en-GB" sz="1800" dirty="0"/>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543" t="-3912" r="-1086"/>
                </a:stretch>
              </a:blipFill>
            </p:spPr>
            <p:txBody>
              <a:bodyPr/>
              <a:lstStyle/>
              <a:p>
                <a:r>
                  <a:rPr lang="en-GB">
                    <a:noFill/>
                  </a:rPr>
                  <a:t> </a:t>
                </a:r>
              </a:p>
            </p:txBody>
          </p:sp>
        </mc:Fallback>
      </mc:AlternateContent>
    </p:spTree>
    <p:extLst>
      <p:ext uri="{BB962C8B-B14F-4D97-AF65-F5344CB8AC3E}">
        <p14:creationId xmlns:p14="http://schemas.microsoft.com/office/powerpoint/2010/main" val="30446065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Dijkstra’s shortest path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a:bodyPr>
              <a:lstStyle/>
              <a:p>
                <a:r>
                  <a:rPr lang="en-GB" sz="1800" dirty="0"/>
                  <a:t>Dijkstra’s algorithm finds the Shortest Path between two nodes inside a graph. We denote note S to be the start node and node T to be the destination. The sub-problem can be described as: </a:t>
                </a:r>
              </a:p>
              <a:p>
                <a:endParaRPr lang="en-GB" sz="1800" dirty="0"/>
              </a:p>
              <a:p>
                <a:pPr marL="0" indent="0">
                  <a:buNone/>
                </a:pPr>
                <a14:m>
                  <m:oMathPara xmlns:m="http://schemas.openxmlformats.org/officeDocument/2006/math">
                    <m:oMathParaPr>
                      <m:jc m:val="centerGroup"/>
                    </m:oMathParaPr>
                    <m:oMath xmlns:m="http://schemas.openxmlformats.org/officeDocument/2006/math">
                      <m:r>
                        <a:rPr lang="el-GR" sz="1800" i="1">
                          <a:latin typeface="Cambria Math" panose="02040503050406030204" pitchFamily="18" charset="0"/>
                        </a:rPr>
                        <m:t>𝐶</m:t>
                      </m:r>
                      <m:d>
                        <m:dPr>
                          <m:ctrlPr>
                            <a:rPr lang="en-GB" sz="1800" i="1">
                              <a:latin typeface="Cambria Math" panose="02040503050406030204" pitchFamily="18" charset="0"/>
                            </a:rPr>
                          </m:ctrlPr>
                        </m:dPr>
                        <m:e>
                          <m:r>
                            <a:rPr lang="el-GR" sz="1800" i="1">
                              <a:latin typeface="Cambria Math" panose="02040503050406030204" pitchFamily="18" charset="0"/>
                            </a:rPr>
                            <m:t>𝑆</m:t>
                          </m:r>
                          <m:r>
                            <a:rPr lang="el-GR" sz="1800" i="1">
                              <a:latin typeface="Cambria Math" panose="02040503050406030204" pitchFamily="18" charset="0"/>
                            </a:rPr>
                            <m:t>,</m:t>
                          </m:r>
                          <m:r>
                            <a:rPr lang="el-GR" sz="1800" i="1">
                              <a:latin typeface="Cambria Math" panose="02040503050406030204" pitchFamily="18" charset="0"/>
                            </a:rPr>
                            <m:t>𝑗</m:t>
                          </m:r>
                        </m:e>
                      </m:d>
                      <m:r>
                        <a:rPr lang="el-GR" sz="1800" i="1">
                          <a:latin typeface="Cambria Math" panose="02040503050406030204" pitchFamily="18" charset="0"/>
                        </a:rPr>
                        <m:t>=</m:t>
                      </m:r>
                      <m:r>
                        <m:rPr>
                          <m:sty m:val="p"/>
                        </m:rPr>
                        <a:rPr lang="el-GR" sz="1800">
                          <a:latin typeface="Cambria Math" panose="02040503050406030204" pitchFamily="18" charset="0"/>
                        </a:rPr>
                        <m:t>min</m:t>
                      </m:r>
                      <m:r>
                        <a:rPr lang="el-GR" sz="1800">
                          <a:latin typeface="Cambria Math" panose="02040503050406030204" pitchFamily="18" charset="0"/>
                        </a:rPr>
                        <m:t> </m:t>
                      </m:r>
                      <m:d>
                        <m:dPr>
                          <m:ctrlPr>
                            <a:rPr lang="el-GR" sz="1800" i="1">
                              <a:latin typeface="Cambria Math" panose="02040503050406030204" pitchFamily="18" charset="0"/>
                            </a:rPr>
                          </m:ctrlPr>
                        </m:dPr>
                        <m:e>
                          <m:r>
                            <a:rPr lang="el-GR" sz="1800" i="1">
                              <a:latin typeface="Cambria Math" panose="02040503050406030204" pitchFamily="18" charset="0"/>
                            </a:rPr>
                            <m:t> </m:t>
                          </m:r>
                          <m:r>
                            <a:rPr lang="el-GR" sz="1800" i="1">
                              <a:latin typeface="Cambria Math" panose="02040503050406030204" pitchFamily="18" charset="0"/>
                            </a:rPr>
                            <m:t>𝐶</m:t>
                          </m:r>
                          <m:d>
                            <m:dPr>
                              <m:ctrlPr>
                                <a:rPr lang="en-GB" sz="1800" i="1">
                                  <a:latin typeface="Cambria Math" panose="02040503050406030204" pitchFamily="18" charset="0"/>
                                </a:rPr>
                              </m:ctrlPr>
                            </m:dPr>
                            <m:e>
                              <m:r>
                                <a:rPr lang="el-GR" sz="1800" i="1">
                                  <a:latin typeface="Cambria Math" panose="02040503050406030204" pitchFamily="18" charset="0"/>
                                </a:rPr>
                                <m:t>𝑆</m:t>
                              </m:r>
                              <m:r>
                                <a:rPr lang="el-GR" sz="1800" i="1">
                                  <a:latin typeface="Cambria Math" panose="02040503050406030204" pitchFamily="18" charset="0"/>
                                </a:rPr>
                                <m:t>−</m:t>
                              </m:r>
                              <m:d>
                                <m:dPr>
                                  <m:begChr m:val="{"/>
                                  <m:endChr m:val="}"/>
                                  <m:ctrlPr>
                                    <a:rPr lang="en-GB" sz="1800" i="1">
                                      <a:latin typeface="Cambria Math" panose="02040503050406030204" pitchFamily="18" charset="0"/>
                                    </a:rPr>
                                  </m:ctrlPr>
                                </m:dPr>
                                <m:e>
                                  <m:r>
                                    <m:rPr>
                                      <m:sty m:val="p"/>
                                    </m:rPr>
                                    <a:rPr lang="el-GR" sz="1800">
                                      <a:latin typeface="Cambria Math" panose="02040503050406030204" pitchFamily="18" charset="0"/>
                                    </a:rPr>
                                    <m:t>j</m:t>
                                  </m:r>
                                </m:e>
                              </m:d>
                              <m:r>
                                <a:rPr lang="el-GR" sz="1800">
                                  <a:latin typeface="Cambria Math" panose="02040503050406030204" pitchFamily="18" charset="0"/>
                                </a:rPr>
                                <m:t>, </m:t>
                              </m:r>
                              <m:r>
                                <m:rPr>
                                  <m:sty m:val="p"/>
                                </m:rPr>
                                <a:rPr lang="el-GR" sz="1800">
                                  <a:latin typeface="Cambria Math" panose="02040503050406030204" pitchFamily="18" charset="0"/>
                                </a:rPr>
                                <m:t>i</m:t>
                              </m:r>
                            </m:e>
                          </m:d>
                          <m:r>
                            <a:rPr lang="el-GR" sz="1800">
                              <a:latin typeface="Cambria Math" panose="02040503050406030204" pitchFamily="18" charset="0"/>
                            </a:rPr>
                            <m:t> </m:t>
                          </m:r>
                        </m:e>
                      </m:d>
                      <m:r>
                        <a:rPr lang="el-GR" sz="1800">
                          <a:latin typeface="Cambria Math" panose="02040503050406030204" pitchFamily="18" charset="0"/>
                        </a:rPr>
                        <m:t>+</m:t>
                      </m:r>
                      <m:r>
                        <m:rPr>
                          <m:sty m:val="p"/>
                        </m:rPr>
                        <a:rPr lang="el-GR" sz="1800">
                          <a:latin typeface="Cambria Math" panose="02040503050406030204" pitchFamily="18" charset="0"/>
                        </a:rPr>
                        <m:t>G</m:t>
                      </m:r>
                      <m:d>
                        <m:dPr>
                          <m:ctrlPr>
                            <a:rPr lang="en-GB" sz="1800" i="1">
                              <a:latin typeface="Cambria Math" panose="02040503050406030204" pitchFamily="18" charset="0"/>
                            </a:rPr>
                          </m:ctrlPr>
                        </m:dPr>
                        <m:e>
                          <m:r>
                            <m:rPr>
                              <m:sty m:val="p"/>
                            </m:rPr>
                            <a:rPr lang="el-GR" sz="1800">
                              <a:latin typeface="Cambria Math" panose="02040503050406030204" pitchFamily="18" charset="0"/>
                            </a:rPr>
                            <m:t>i</m:t>
                          </m:r>
                          <m:r>
                            <a:rPr lang="el-GR" sz="1800">
                              <a:latin typeface="Cambria Math" panose="02040503050406030204" pitchFamily="18" charset="0"/>
                            </a:rPr>
                            <m:t>,</m:t>
                          </m:r>
                          <m:r>
                            <m:rPr>
                              <m:sty m:val="p"/>
                            </m:rPr>
                            <a:rPr lang="el-GR" sz="1800">
                              <a:latin typeface="Cambria Math" panose="02040503050406030204" pitchFamily="18" charset="0"/>
                            </a:rPr>
                            <m:t>j</m:t>
                          </m:r>
                        </m:e>
                      </m:d>
                    </m:oMath>
                  </m:oMathPara>
                </a14:m>
                <a:endParaRPr lang="en-GB" sz="1800" dirty="0"/>
              </a:p>
              <a:p>
                <a:pPr marL="0" lvl="0" indent="0">
                  <a:buNone/>
                </a:pPr>
                <a:endParaRPr lang="en-GB" sz="1800" dirty="0"/>
              </a:p>
              <a:p>
                <a:r>
                  <a:rPr lang="en-GB" sz="1800" dirty="0"/>
                  <a:t>We want to find the optimal solution for C(S,T). To do that we iterate through all the nodes starting from S. To ensure we have an optimal answer we always choose closest undiscovered node j to S and we end when node T is discovered.</a:t>
                </a:r>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621" r="-1241" b="-1252"/>
                </a:stretch>
              </a:blipFill>
            </p:spPr>
            <p:txBody>
              <a:bodyPr/>
              <a:lstStyle/>
              <a:p>
                <a:r>
                  <a:rPr lang="en-GB">
                    <a:noFill/>
                  </a:rPr>
                  <a:t> </a:t>
                </a:r>
              </a:p>
            </p:txBody>
          </p:sp>
        </mc:Fallback>
      </mc:AlternateContent>
    </p:spTree>
    <p:extLst>
      <p:ext uri="{BB962C8B-B14F-4D97-AF65-F5344CB8AC3E}">
        <p14:creationId xmlns:p14="http://schemas.microsoft.com/office/powerpoint/2010/main" val="130634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EDB7EC-E487-4B08-88B4-C42576CBFF41}"/>
              </a:ext>
            </a:extLst>
          </p:cNvPr>
          <p:cNvSpPr>
            <a:spLocks noGrp="1"/>
          </p:cNvSpPr>
          <p:nvPr>
            <p:ph type="title"/>
          </p:nvPr>
        </p:nvSpPr>
        <p:spPr>
          <a:xfrm>
            <a:off x="752475" y="609600"/>
            <a:ext cx="3643150" cy="5603310"/>
          </a:xfrm>
        </p:spPr>
        <p:txBody>
          <a:bodyPr>
            <a:normAutofit/>
          </a:bodyPr>
          <a:lstStyle/>
          <a:p>
            <a:r>
              <a:rPr lang="en-GB" sz="2900"/>
              <a:t>What is dynamic programming?</a:t>
            </a:r>
          </a:p>
        </p:txBody>
      </p:sp>
      <p:graphicFrame>
        <p:nvGraphicFramePr>
          <p:cNvPr id="7" name="Content Placeholder 4">
            <a:extLst>
              <a:ext uri="{FF2B5EF4-FFF2-40B4-BE49-F238E27FC236}">
                <a16:creationId xmlns:a16="http://schemas.microsoft.com/office/drawing/2014/main" id="{659D5599-222A-4518-A969-84B49B27AF89}"/>
              </a:ext>
            </a:extLst>
          </p:cNvPr>
          <p:cNvGraphicFramePr>
            <a:graphicFrameLocks noGrp="1"/>
          </p:cNvGraphicFramePr>
          <p:nvPr>
            <p:ph idx="1"/>
            <p:extLst>
              <p:ext uri="{D42A27DB-BD31-4B8C-83A1-F6EECF244321}">
                <p14:modId xmlns:p14="http://schemas.microsoft.com/office/powerpoint/2010/main" val="3076505638"/>
              </p:ext>
            </p:extLst>
          </p:nvPr>
        </p:nvGraphicFramePr>
        <p:xfrm>
          <a:off x="5127625" y="1114425"/>
          <a:ext cx="6106432" cy="46291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519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Independent Sets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fontScale="92500" lnSpcReduction="20000"/>
              </a:bodyPr>
              <a:lstStyle/>
              <a:p>
                <a:r>
                  <a:rPr lang="en-GB" sz="1800" dirty="0"/>
                  <a:t>The Independent Sets problem concerns a set of nodes S and the creation of a new set S’ where for every node in S’ one rule applies: no adjacent nodes are included in the set. In more detail, when a node is included in S’, all of its adjacent nodes are excluded, however all excluded nodes can be included in the new set (S’). The goal is to create the largest independent set S’ possible. To do this we must include as many nodes as possible, however due to the aforementioned rule we must also exclude the least nodes possible.</a:t>
                </a:r>
              </a:p>
              <a:p>
                <a:endParaRPr lang="en-GB" sz="1800" dirty="0"/>
              </a:p>
              <a:p>
                <a:pPr marL="0" indent="0" algn="ctr">
                  <a:buNone/>
                </a:pPr>
                <a14:m>
                  <m:oMath xmlns:m="http://schemas.openxmlformats.org/officeDocument/2006/math">
                    <m:r>
                      <a:rPr lang="en-GB" sz="1800" i="1">
                        <a:latin typeface="Cambria Math" panose="02040503050406030204" pitchFamily="18" charset="0"/>
                      </a:rPr>
                      <m:t>𝑣𝑎𝑙</m:t>
                    </m:r>
                    <m:r>
                      <a:rPr lang="en-GB" sz="1800" i="1">
                        <a:latin typeface="Cambria Math" panose="02040503050406030204" pitchFamily="18" charset="0"/>
                      </a:rPr>
                      <m:t>_</m:t>
                    </m:r>
                    <m:r>
                      <a:rPr lang="en-GB" sz="1800" i="1">
                        <a:latin typeface="Cambria Math" panose="02040503050406030204" pitchFamily="18" charset="0"/>
                      </a:rPr>
                      <m:t>𝑖𝑛𝑐</m:t>
                    </m:r>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]=1+</m:t>
                    </m:r>
                    <m:nary>
                      <m:naryPr>
                        <m:chr m:val="∑"/>
                        <m:limLoc m:val="undOvr"/>
                        <m:subHide m:val="on"/>
                        <m:supHide m:val="on"/>
                        <m:ctrlPr>
                          <a:rPr lang="en-GB" sz="1800" i="1">
                            <a:latin typeface="Cambria Math" panose="02040503050406030204" pitchFamily="18" charset="0"/>
                          </a:rPr>
                        </m:ctrlPr>
                      </m:naryPr>
                      <m:sub/>
                      <m:sup/>
                      <m:e>
                        <m:r>
                          <a:rPr lang="el-GR" sz="1800" i="1">
                            <a:latin typeface="Cambria Math" panose="02040503050406030204" pitchFamily="18" charset="0"/>
                          </a:rPr>
                          <m:t>𝑃</m:t>
                        </m:r>
                        <m:d>
                          <m:dPr>
                            <m:ctrlPr>
                              <a:rPr lang="en-GB" sz="1800" i="1">
                                <a:latin typeface="Cambria Math" panose="02040503050406030204" pitchFamily="18" charset="0"/>
                              </a:rPr>
                            </m:ctrlPr>
                          </m:dPr>
                          <m:e>
                            <m:r>
                              <a:rPr lang="el-GR" sz="1800" i="1">
                                <a:latin typeface="Cambria Math" panose="02040503050406030204" pitchFamily="18" charset="0"/>
                              </a:rPr>
                              <m:t>𝑣</m:t>
                            </m:r>
                          </m:e>
                        </m:d>
                        <m:r>
                          <a:rPr lang="el-GR" sz="1800" i="1">
                            <a:latin typeface="Cambria Math" panose="02040503050406030204" pitchFamily="18" charset="0"/>
                          </a:rPr>
                          <m:t>𝑓𝑜𝑟</m:t>
                        </m:r>
                        <m:r>
                          <a:rPr lang="el-GR" sz="1800" i="1">
                            <a:latin typeface="Cambria Math" panose="02040503050406030204" pitchFamily="18" charset="0"/>
                          </a:rPr>
                          <m:t> </m:t>
                        </m:r>
                        <m:r>
                          <a:rPr lang="el-GR" sz="1800" i="1">
                            <a:latin typeface="Cambria Math" panose="02040503050406030204" pitchFamily="18" charset="0"/>
                          </a:rPr>
                          <m:t>𝑒𝑣𝑒𝑟𝑦</m:t>
                        </m:r>
                        <m:r>
                          <a:rPr lang="el-GR" sz="1800" i="1">
                            <a:latin typeface="Cambria Math" panose="02040503050406030204" pitchFamily="18" charset="0"/>
                          </a:rPr>
                          <m:t> </m:t>
                        </m:r>
                        <m:r>
                          <a:rPr lang="el-GR" sz="1800" i="1">
                            <a:latin typeface="Cambria Math" panose="02040503050406030204" pitchFamily="18" charset="0"/>
                          </a:rPr>
                          <m:t>𝑐h𝑖𝑙𝑑</m:t>
                        </m:r>
                        <m:r>
                          <a:rPr lang="el-GR" sz="1800" i="1">
                            <a:latin typeface="Cambria Math" panose="02040503050406030204" pitchFamily="18" charset="0"/>
                          </a:rPr>
                          <m:t> </m:t>
                        </m:r>
                        <m:r>
                          <a:rPr lang="el-GR" sz="1800" i="1">
                            <a:latin typeface="Cambria Math" panose="02040503050406030204" pitchFamily="18" charset="0"/>
                          </a:rPr>
                          <m:t>𝑣</m:t>
                        </m:r>
                      </m:e>
                    </m:nary>
                  </m:oMath>
                </a14:m>
                <a:r>
                  <a:rPr lang="el-GR" sz="1800" dirty="0"/>
                  <a:t> </a:t>
                </a:r>
                <a:endParaRPr lang="en-GB" sz="1800" b="1" dirty="0"/>
              </a:p>
              <a:p>
                <a:pPr marL="0" indent="0" algn="ctr">
                  <a:buNone/>
                </a:pPr>
                <a14:m>
                  <m:oMath xmlns:m="http://schemas.openxmlformats.org/officeDocument/2006/math">
                    <m:r>
                      <a:rPr lang="en-GB" sz="1800" i="1">
                        <a:latin typeface="Cambria Math" panose="02040503050406030204" pitchFamily="18" charset="0"/>
                      </a:rPr>
                      <m:t>𝑣𝑎𝑙</m:t>
                    </m:r>
                    <m:r>
                      <a:rPr lang="en-GB" sz="1800" i="1">
                        <a:latin typeface="Cambria Math" panose="02040503050406030204" pitchFamily="18" charset="0"/>
                      </a:rPr>
                      <m:t>_</m:t>
                    </m:r>
                    <m:r>
                      <a:rPr lang="en-GB" sz="1800" i="1">
                        <a:latin typeface="Cambria Math" panose="02040503050406030204" pitchFamily="18" charset="0"/>
                      </a:rPr>
                      <m:t>𝑒𝑥𝑐</m:t>
                    </m:r>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]=1+</m:t>
                    </m:r>
                    <m:nary>
                      <m:naryPr>
                        <m:chr m:val="∑"/>
                        <m:limLoc m:val="undOvr"/>
                        <m:subHide m:val="on"/>
                        <m:supHide m:val="on"/>
                        <m:ctrlPr>
                          <a:rPr lang="en-GB" sz="1800" i="1">
                            <a:latin typeface="Cambria Math" panose="02040503050406030204" pitchFamily="18" charset="0"/>
                          </a:rPr>
                        </m:ctrlPr>
                      </m:naryPr>
                      <m:sub/>
                      <m:sup/>
                      <m:e>
                        <m:r>
                          <a:rPr lang="el-GR" sz="1800" i="1">
                            <a:latin typeface="Cambria Math" panose="02040503050406030204" pitchFamily="18" charset="0"/>
                          </a:rPr>
                          <m:t>𝑃</m:t>
                        </m:r>
                        <m:d>
                          <m:dPr>
                            <m:ctrlPr>
                              <a:rPr lang="en-GB" sz="1800" i="1">
                                <a:latin typeface="Cambria Math" panose="02040503050406030204" pitchFamily="18" charset="0"/>
                              </a:rPr>
                            </m:ctrlPr>
                          </m:dPr>
                          <m:e>
                            <m:r>
                              <a:rPr lang="el-GR" sz="1800" i="1">
                                <a:latin typeface="Cambria Math" panose="02040503050406030204" pitchFamily="18" charset="0"/>
                              </a:rPr>
                              <m:t>𝑣</m:t>
                            </m:r>
                          </m:e>
                        </m:d>
                        <m:r>
                          <a:rPr lang="el-GR" sz="1800" i="1">
                            <a:latin typeface="Cambria Math" panose="02040503050406030204" pitchFamily="18" charset="0"/>
                          </a:rPr>
                          <m:t>𝑓𝑜𝑟</m:t>
                        </m:r>
                        <m:r>
                          <a:rPr lang="el-GR" sz="1800" i="1">
                            <a:latin typeface="Cambria Math" panose="02040503050406030204" pitchFamily="18" charset="0"/>
                          </a:rPr>
                          <m:t> </m:t>
                        </m:r>
                        <m:r>
                          <a:rPr lang="el-GR" sz="1800" i="1">
                            <a:latin typeface="Cambria Math" panose="02040503050406030204" pitchFamily="18" charset="0"/>
                          </a:rPr>
                          <m:t>𝑒𝑣𝑒𝑟𝑦</m:t>
                        </m:r>
                        <m:r>
                          <a:rPr lang="el-GR" sz="1800" i="1">
                            <a:latin typeface="Cambria Math" panose="02040503050406030204" pitchFamily="18" charset="0"/>
                          </a:rPr>
                          <m:t> </m:t>
                        </m:r>
                        <m:r>
                          <a:rPr lang="el-GR" sz="1800" i="1">
                            <a:latin typeface="Cambria Math" panose="02040503050406030204" pitchFamily="18" charset="0"/>
                          </a:rPr>
                          <m:t>𝑔𝑟𝑎𝑛𝑑𝑐h𝑖𝑙𝑑</m:t>
                        </m:r>
                        <m:r>
                          <a:rPr lang="el-GR" sz="1800" i="1">
                            <a:latin typeface="Cambria Math" panose="02040503050406030204" pitchFamily="18" charset="0"/>
                          </a:rPr>
                          <m:t> </m:t>
                        </m:r>
                        <m:r>
                          <a:rPr lang="el-GR" sz="1800" i="1">
                            <a:latin typeface="Cambria Math" panose="02040503050406030204" pitchFamily="18" charset="0"/>
                          </a:rPr>
                          <m:t>𝑣</m:t>
                        </m:r>
                      </m:e>
                    </m:nary>
                  </m:oMath>
                </a14:m>
                <a:r>
                  <a:rPr lang="el-GR" sz="1800" dirty="0"/>
                  <a:t> </a:t>
                </a:r>
                <a:endParaRPr lang="en-GB" sz="1800" b="1" dirty="0"/>
              </a:p>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𝑃</m:t>
                      </m:r>
                      <m:d>
                        <m:dPr>
                          <m:ctrlPr>
                            <a:rPr lang="en-GB" sz="1800" i="1">
                              <a:latin typeface="Cambria Math" panose="02040503050406030204" pitchFamily="18" charset="0"/>
                            </a:rPr>
                          </m:ctrlPr>
                        </m:dPr>
                        <m:e>
                          <m:r>
                            <a:rPr lang="en-GB" sz="1800" i="1">
                              <a:latin typeface="Cambria Math" panose="02040503050406030204" pitchFamily="18" charset="0"/>
                            </a:rPr>
                            <m:t>𝑖</m:t>
                          </m:r>
                        </m:e>
                      </m:d>
                      <m:r>
                        <a:rPr lang="en-GB" sz="1800" i="1">
                          <a:latin typeface="Cambria Math" panose="02040503050406030204" pitchFamily="18" charset="0"/>
                        </a:rPr>
                        <m:t>=</m:t>
                      </m:r>
                      <m:r>
                        <m:rPr>
                          <m:sty m:val="p"/>
                        </m:rPr>
                        <a:rPr lang="en-GB" sz="1800">
                          <a:latin typeface="Cambria Math" panose="02040503050406030204" pitchFamily="18" charset="0"/>
                        </a:rPr>
                        <m:t>ma</m:t>
                      </m:r>
                      <m:func>
                        <m:funcPr>
                          <m:ctrlPr>
                            <a:rPr lang="en-GB" sz="1800" i="1">
                              <a:latin typeface="Cambria Math" panose="02040503050406030204" pitchFamily="18" charset="0"/>
                            </a:rPr>
                          </m:ctrlPr>
                        </m:funcPr>
                        <m:fName>
                          <m:r>
                            <m:rPr>
                              <m:sty m:val="p"/>
                            </m:rPr>
                            <a:rPr lang="en-GB" sz="1800">
                              <a:latin typeface="Cambria Math" panose="02040503050406030204" pitchFamily="18" charset="0"/>
                            </a:rPr>
                            <m:t>x</m:t>
                          </m:r>
                        </m:fName>
                        <m:e>
                          <m:d>
                            <m:dPr>
                              <m:ctrlPr>
                                <a:rPr lang="en-GB" sz="1800" i="1">
                                  <a:latin typeface="Cambria Math" panose="02040503050406030204" pitchFamily="18" charset="0"/>
                                </a:rPr>
                              </m:ctrlPr>
                            </m:dPr>
                            <m:e>
                              <m:r>
                                <a:rPr lang="en-GB" sz="1800" i="1">
                                  <a:latin typeface="Cambria Math" panose="02040503050406030204" pitchFamily="18" charset="0"/>
                                </a:rPr>
                                <m:t>𝑣𝑎𝑙</m:t>
                              </m:r>
                              <m:r>
                                <a:rPr lang="en-GB" sz="1800" i="1">
                                  <a:latin typeface="Cambria Math" panose="02040503050406030204" pitchFamily="18" charset="0"/>
                                </a:rPr>
                                <m:t>_</m:t>
                              </m:r>
                              <m:r>
                                <a:rPr lang="en-GB" sz="1800" i="1">
                                  <a:latin typeface="Cambria Math" panose="02040503050406030204" pitchFamily="18" charset="0"/>
                                </a:rPr>
                                <m:t>𝑖𝑛𝑐</m:t>
                              </m:r>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r>
                                <a:rPr lang="en-GB" sz="1800" i="1">
                                  <a:latin typeface="Cambria Math" panose="02040503050406030204" pitchFamily="18" charset="0"/>
                                </a:rPr>
                                <m:t>𝑣𝑎𝑙</m:t>
                              </m:r>
                              <m:r>
                                <a:rPr lang="en-GB" sz="1800" i="1">
                                  <a:latin typeface="Cambria Math" panose="02040503050406030204" pitchFamily="18" charset="0"/>
                                </a:rPr>
                                <m:t>_</m:t>
                              </m:r>
                              <m:r>
                                <a:rPr lang="en-GB" sz="1800" i="1">
                                  <a:latin typeface="Cambria Math" panose="02040503050406030204" pitchFamily="18" charset="0"/>
                                </a:rPr>
                                <m:t>𝑒𝑥𝑐</m:t>
                              </m:r>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m:t>
                              </m:r>
                            </m:e>
                          </m:d>
                        </m:e>
                      </m:func>
                    </m:oMath>
                  </m:oMathPara>
                </a14:m>
                <a:endParaRPr lang="en-GB" sz="1800" dirty="0"/>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543" r="-621" b="-5477"/>
                </a:stretch>
              </a:blipFill>
            </p:spPr>
            <p:txBody>
              <a:bodyPr/>
              <a:lstStyle/>
              <a:p>
                <a:r>
                  <a:rPr lang="en-GB">
                    <a:noFill/>
                  </a:rPr>
                  <a:t> </a:t>
                </a:r>
              </a:p>
            </p:txBody>
          </p:sp>
        </mc:Fallback>
      </mc:AlternateContent>
    </p:spTree>
    <p:extLst>
      <p:ext uri="{BB962C8B-B14F-4D97-AF65-F5344CB8AC3E}">
        <p14:creationId xmlns:p14="http://schemas.microsoft.com/office/powerpoint/2010/main" val="2557331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K-Trees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a:bodyPr>
              <a:lstStyle/>
              <a:p>
                <a:r>
                  <a:rPr lang="en-GB" sz="1800" dirty="0"/>
                  <a:t>Find the number of subtrees of size K, from a tree rooted at R. The size of the tree is determined by the number of all its nodes including its root. Therefore a sub-tree of size K is a tree with exactly K nodes.</a:t>
                </a:r>
              </a:p>
              <a:p>
                <a:endParaRPr lang="en-GB" sz="1800" dirty="0"/>
              </a:p>
              <a:p>
                <a:pPr marL="0" indent="0" algn="ctr">
                  <a:buNone/>
                </a:pPr>
                <a14:m>
                  <m:oMath xmlns:m="http://schemas.openxmlformats.org/officeDocument/2006/math">
                    <m:r>
                      <a:rPr lang="en-GB" sz="1800" i="1">
                        <a:latin typeface="Cambria Math" panose="02040503050406030204" pitchFamily="18" charset="0"/>
                      </a:rPr>
                      <m:t>𝐶</m:t>
                    </m:r>
                    <m:d>
                      <m:dPr>
                        <m:begChr m:val="["/>
                        <m:endChr m:val="]"/>
                        <m:ctrlPr>
                          <a:rPr lang="en-GB" sz="1800" i="1">
                            <a:latin typeface="Cambria Math" panose="02040503050406030204" pitchFamily="18" charset="0"/>
                          </a:rPr>
                        </m:ctrlPr>
                      </m:dPr>
                      <m:e>
                        <m:r>
                          <a:rPr lang="en-GB" sz="1800" i="1">
                            <a:latin typeface="Cambria Math" panose="02040503050406030204" pitchFamily="18" charset="0"/>
                          </a:rPr>
                          <m:t>𝑖</m:t>
                        </m:r>
                      </m:e>
                    </m:d>
                    <m:r>
                      <a:rPr lang="en-GB" sz="1800" i="1">
                        <a:latin typeface="Cambria Math" panose="02040503050406030204" pitchFamily="18" charset="0"/>
                      </a:rPr>
                      <m:t>= 1+</m:t>
                    </m:r>
                    <m:nary>
                      <m:naryPr>
                        <m:chr m:val="∑"/>
                        <m:limLoc m:val="undOvr"/>
                        <m:subHide m:val="on"/>
                        <m:supHide m:val="on"/>
                        <m:ctrlPr>
                          <a:rPr lang="en-GB" sz="1800" i="1">
                            <a:latin typeface="Cambria Math" panose="02040503050406030204" pitchFamily="18" charset="0"/>
                          </a:rPr>
                        </m:ctrlPr>
                      </m:naryPr>
                      <m:sub/>
                      <m:sup/>
                      <m:e>
                        <m:r>
                          <a:rPr lang="el-GR" sz="1800" i="1">
                            <a:latin typeface="Cambria Math" panose="02040503050406030204" pitchFamily="18" charset="0"/>
                          </a:rPr>
                          <m:t>𝐶</m:t>
                        </m:r>
                        <m:d>
                          <m:dPr>
                            <m:ctrlPr>
                              <a:rPr lang="en-GB" sz="1800" i="1">
                                <a:latin typeface="Cambria Math" panose="02040503050406030204" pitchFamily="18" charset="0"/>
                              </a:rPr>
                            </m:ctrlPr>
                          </m:dPr>
                          <m:e>
                            <m:r>
                              <a:rPr lang="el-GR" sz="1800" i="1">
                                <a:latin typeface="Cambria Math" panose="02040503050406030204" pitchFamily="18" charset="0"/>
                              </a:rPr>
                              <m:t>𝑣</m:t>
                            </m:r>
                          </m:e>
                        </m:d>
                        <m:r>
                          <a:rPr lang="el-GR" sz="1800" i="1">
                            <a:latin typeface="Cambria Math" panose="02040503050406030204" pitchFamily="18" charset="0"/>
                          </a:rPr>
                          <m:t>𝑓𝑜𝑟</m:t>
                        </m:r>
                        <m:r>
                          <a:rPr lang="el-GR" sz="1800" i="1">
                            <a:latin typeface="Cambria Math" panose="02040503050406030204" pitchFamily="18" charset="0"/>
                          </a:rPr>
                          <m:t> </m:t>
                        </m:r>
                        <m:r>
                          <a:rPr lang="el-GR" sz="1800" i="1">
                            <a:latin typeface="Cambria Math" panose="02040503050406030204" pitchFamily="18" charset="0"/>
                          </a:rPr>
                          <m:t>𝑒𝑣𝑒𝑟𝑦</m:t>
                        </m:r>
                        <m:r>
                          <a:rPr lang="el-GR" sz="1800" i="1">
                            <a:latin typeface="Cambria Math" panose="02040503050406030204" pitchFamily="18" charset="0"/>
                          </a:rPr>
                          <m:t> </m:t>
                        </m:r>
                        <m:r>
                          <a:rPr lang="el-GR" sz="1800" i="1">
                            <a:latin typeface="Cambria Math" panose="02040503050406030204" pitchFamily="18" charset="0"/>
                          </a:rPr>
                          <m:t>𝑐h𝑖𝑙𝑑</m:t>
                        </m:r>
                        <m:r>
                          <a:rPr lang="el-GR" sz="1800" i="1">
                            <a:latin typeface="Cambria Math" panose="02040503050406030204" pitchFamily="18" charset="0"/>
                          </a:rPr>
                          <m:t> </m:t>
                        </m:r>
                        <m:r>
                          <a:rPr lang="el-GR" sz="1800" i="1">
                            <a:latin typeface="Cambria Math" panose="02040503050406030204" pitchFamily="18" charset="0"/>
                          </a:rPr>
                          <m:t>𝑣</m:t>
                        </m:r>
                      </m:e>
                    </m:nary>
                  </m:oMath>
                </a14:m>
                <a:r>
                  <a:rPr lang="el-GR" sz="1800" dirty="0"/>
                  <a:t> </a:t>
                </a:r>
                <a:endParaRPr lang="en-GB" sz="1800" b="1" dirty="0"/>
              </a:p>
              <a:p>
                <a:pPr marL="0" indent="0">
                  <a:buNone/>
                </a:pPr>
                <a14:m>
                  <m:oMathPara xmlns:m="http://schemas.openxmlformats.org/officeDocument/2006/math">
                    <m:oMathParaPr>
                      <m:jc m:val="center"/>
                    </m:oMathParaPr>
                    <m:oMath xmlns:m="http://schemas.openxmlformats.org/officeDocument/2006/math">
                      <m:r>
                        <a:rPr lang="en-GB" sz="1800" i="1">
                          <a:latin typeface="Cambria Math" panose="02040503050406030204" pitchFamily="18" charset="0"/>
                        </a:rPr>
                        <m:t>𝑃</m:t>
                      </m:r>
                      <m:d>
                        <m:dPr>
                          <m:ctrlPr>
                            <a:rPr lang="en-GB" sz="1800" i="1">
                              <a:latin typeface="Cambria Math" panose="02040503050406030204" pitchFamily="18" charset="0"/>
                            </a:rPr>
                          </m:ctrlPr>
                        </m:dPr>
                        <m:e>
                          <m:r>
                            <a:rPr lang="en-GB" sz="1800" i="1">
                              <a:latin typeface="Cambria Math" panose="02040503050406030204" pitchFamily="18" charset="0"/>
                            </a:rPr>
                            <m:t>𝑖</m:t>
                          </m:r>
                        </m:e>
                      </m:d>
                      <m:r>
                        <a:rPr lang="en-GB" sz="1800" i="1">
                          <a:latin typeface="Cambria Math" panose="02040503050406030204" pitchFamily="18" charset="0"/>
                        </a:rPr>
                        <m:t>=(</m:t>
                      </m:r>
                      <m:r>
                        <a:rPr lang="en-GB" sz="1800" i="1">
                          <a:latin typeface="Cambria Math" panose="02040503050406030204" pitchFamily="18" charset="0"/>
                        </a:rPr>
                        <m:t>𝐶</m:t>
                      </m:r>
                      <m:d>
                        <m:dPr>
                          <m:begChr m:val="["/>
                          <m:endChr m:val="]"/>
                          <m:ctrlPr>
                            <a:rPr lang="en-GB" sz="1800" i="1">
                              <a:latin typeface="Cambria Math" panose="02040503050406030204" pitchFamily="18" charset="0"/>
                            </a:rPr>
                          </m:ctrlPr>
                        </m:dPr>
                        <m:e>
                          <m:r>
                            <a:rPr lang="en-GB" sz="1800" i="1">
                              <a:latin typeface="Cambria Math" panose="02040503050406030204" pitchFamily="18" charset="0"/>
                            </a:rPr>
                            <m:t>𝑖</m:t>
                          </m:r>
                        </m:e>
                      </m:d>
                      <m:r>
                        <a:rPr lang="en-GB" sz="1800" i="1">
                          <a:latin typeface="Cambria Math" panose="02040503050406030204" pitchFamily="18" charset="0"/>
                        </a:rPr>
                        <m:t>==</m:t>
                      </m:r>
                      <m:r>
                        <a:rPr lang="en-GB" sz="1800" i="1">
                          <a:latin typeface="Cambria Math" panose="02040503050406030204" pitchFamily="18" charset="0"/>
                        </a:rPr>
                        <m:t>𝑘</m:t>
                      </m:r>
                      <m:r>
                        <a:rPr lang="en-GB" sz="1800" i="1">
                          <a:latin typeface="Cambria Math" panose="02040503050406030204" pitchFamily="18" charset="0"/>
                        </a:rPr>
                        <m:t>)+</m:t>
                      </m:r>
                      <m:nary>
                        <m:naryPr>
                          <m:chr m:val="∑"/>
                          <m:limLoc m:val="undOvr"/>
                          <m:subHide m:val="on"/>
                          <m:supHide m:val="on"/>
                          <m:ctrlPr>
                            <a:rPr lang="en-GB" sz="1800" i="1">
                              <a:latin typeface="Cambria Math" panose="02040503050406030204" pitchFamily="18" charset="0"/>
                            </a:rPr>
                          </m:ctrlPr>
                        </m:naryPr>
                        <m:sub/>
                        <m:sup/>
                        <m:e>
                          <m:r>
                            <a:rPr lang="el-GR" sz="1800" i="1">
                              <a:latin typeface="Cambria Math" panose="02040503050406030204" pitchFamily="18" charset="0"/>
                            </a:rPr>
                            <m:t>𝑃</m:t>
                          </m:r>
                          <m:d>
                            <m:dPr>
                              <m:ctrlPr>
                                <a:rPr lang="en-GB" sz="1800" i="1">
                                  <a:latin typeface="Cambria Math" panose="02040503050406030204" pitchFamily="18" charset="0"/>
                                </a:rPr>
                              </m:ctrlPr>
                            </m:dPr>
                            <m:e>
                              <m:r>
                                <a:rPr lang="el-GR" sz="1800" i="1">
                                  <a:latin typeface="Cambria Math" panose="02040503050406030204" pitchFamily="18" charset="0"/>
                                </a:rPr>
                                <m:t>𝑣</m:t>
                              </m:r>
                            </m:e>
                          </m:d>
                          <m:r>
                            <a:rPr lang="el-GR" sz="1800" i="1">
                              <a:latin typeface="Cambria Math" panose="02040503050406030204" pitchFamily="18" charset="0"/>
                            </a:rPr>
                            <m:t>𝑓𝑜𝑟</m:t>
                          </m:r>
                          <m:r>
                            <a:rPr lang="el-GR" sz="1800" i="1">
                              <a:latin typeface="Cambria Math" panose="02040503050406030204" pitchFamily="18" charset="0"/>
                            </a:rPr>
                            <m:t> </m:t>
                          </m:r>
                          <m:r>
                            <a:rPr lang="el-GR" sz="1800" i="1">
                              <a:latin typeface="Cambria Math" panose="02040503050406030204" pitchFamily="18" charset="0"/>
                            </a:rPr>
                            <m:t>𝑒𝑣𝑒𝑟𝑦</m:t>
                          </m:r>
                          <m:r>
                            <a:rPr lang="el-GR" sz="1800" i="1">
                              <a:latin typeface="Cambria Math" panose="02040503050406030204" pitchFamily="18" charset="0"/>
                            </a:rPr>
                            <m:t> </m:t>
                          </m:r>
                          <m:r>
                            <a:rPr lang="el-GR" sz="1800" i="1">
                              <a:latin typeface="Cambria Math" panose="02040503050406030204" pitchFamily="18" charset="0"/>
                            </a:rPr>
                            <m:t>𝑐h𝑖𝑙𝑑</m:t>
                          </m:r>
                          <m:r>
                            <a:rPr lang="el-GR" sz="1800" i="1">
                              <a:latin typeface="Cambria Math" panose="02040503050406030204" pitchFamily="18" charset="0"/>
                            </a:rPr>
                            <m:t> </m:t>
                          </m:r>
                          <m:r>
                            <a:rPr lang="el-GR" sz="1800" i="1">
                              <a:latin typeface="Cambria Math" panose="02040503050406030204" pitchFamily="18" charset="0"/>
                            </a:rPr>
                            <m:t>𝑣</m:t>
                          </m:r>
                        </m:e>
                      </m:nary>
                      <m:r>
                        <a:rPr lang="el-GR" sz="1800" i="1">
                          <a:latin typeface="Cambria Math" panose="02040503050406030204" pitchFamily="18" charset="0"/>
                        </a:rPr>
                        <m:t> </m:t>
                      </m:r>
                    </m:oMath>
                  </m:oMathPara>
                </a14:m>
                <a:endParaRPr lang="en-GB" sz="1800" b="1" dirty="0"/>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621"/>
                </a:stretch>
              </a:blipFill>
            </p:spPr>
            <p:txBody>
              <a:bodyPr/>
              <a:lstStyle/>
              <a:p>
                <a:r>
                  <a:rPr lang="en-GB">
                    <a:noFill/>
                  </a:rPr>
                  <a:t> </a:t>
                </a:r>
              </a:p>
            </p:txBody>
          </p:sp>
        </mc:Fallback>
      </mc:AlternateContent>
    </p:spTree>
    <p:extLst>
      <p:ext uri="{BB962C8B-B14F-4D97-AF65-F5344CB8AC3E}">
        <p14:creationId xmlns:p14="http://schemas.microsoft.com/office/powerpoint/2010/main" val="2176546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18000"/>
                <a:satMod val="160000"/>
                <a:lumMod val="28000"/>
              </a:schemeClr>
              <a:schemeClr val="bg1">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14B3CA-90F3-4EDF-BC5F-C8B35F4CD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726E61-BD49-4044-8EF4-C5BE07EFD4DA}"/>
              </a:ext>
            </a:extLst>
          </p:cNvPr>
          <p:cNvSpPr>
            <a:spLocks noGrp="1"/>
          </p:cNvSpPr>
          <p:nvPr>
            <p:ph type="title"/>
          </p:nvPr>
        </p:nvSpPr>
        <p:spPr>
          <a:xfrm>
            <a:off x="650758" y="4572000"/>
            <a:ext cx="10890484" cy="987993"/>
          </a:xfrm>
        </p:spPr>
        <p:txBody>
          <a:bodyPr anchor="b">
            <a:normAutofit/>
          </a:bodyPr>
          <a:lstStyle/>
          <a:p>
            <a:pPr algn="r"/>
            <a:r>
              <a:rPr lang="en-GB" sz="3200" dirty="0"/>
              <a:t>Tree Diameter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8AB6F0-DE32-4C23-AFBE-826F98352E75}"/>
                  </a:ext>
                </a:extLst>
              </p:cNvPr>
              <p:cNvSpPr>
                <a:spLocks noGrp="1"/>
              </p:cNvSpPr>
              <p:nvPr>
                <p:ph idx="1"/>
              </p:nvPr>
            </p:nvSpPr>
            <p:spPr>
              <a:xfrm>
                <a:off x="913795" y="674914"/>
                <a:ext cx="7859545" cy="3897086"/>
              </a:xfrm>
            </p:spPr>
            <p:txBody>
              <a:bodyPr anchor="ctr">
                <a:normAutofit/>
              </a:bodyPr>
              <a:lstStyle/>
              <a:p>
                <a:r>
                  <a:rPr lang="en-GB" dirty="0"/>
                  <a:t>Find the diameter of a tree rooted at R. The diameter is the maximum distance between 2 nodes inside the tree.</a:t>
                </a:r>
              </a:p>
              <a:p>
                <a14:m>
                  <m:oMath xmlns:m="http://schemas.openxmlformats.org/officeDocument/2006/math">
                    <m:r>
                      <a:rPr lang="en-GB" b="1" i="1">
                        <a:effectLst/>
                        <a:latin typeface="Cambria Math" panose="02040503050406030204" pitchFamily="18" charset="0"/>
                      </a:rPr>
                      <m:t>𝒇𝒐𝒓</m:t>
                    </m:r>
                    <m:r>
                      <a:rPr lang="en-GB" b="1" i="1">
                        <a:effectLst/>
                        <a:latin typeface="Cambria Math" panose="02040503050406030204" pitchFamily="18" charset="0"/>
                      </a:rPr>
                      <m:t> </m:t>
                    </m:r>
                    <m:r>
                      <a:rPr lang="en-GB" b="1" i="1">
                        <a:effectLst/>
                        <a:latin typeface="Cambria Math" panose="02040503050406030204" pitchFamily="18" charset="0"/>
                      </a:rPr>
                      <m:t>𝒆𝒗𝒆𝒓𝒚</m:t>
                    </m:r>
                    <m:r>
                      <a:rPr lang="en-GB" b="1" i="1">
                        <a:effectLst/>
                        <a:latin typeface="Cambria Math" panose="02040503050406030204" pitchFamily="18" charset="0"/>
                      </a:rPr>
                      <m:t> </m:t>
                    </m:r>
                    <m:r>
                      <a:rPr lang="en-GB" b="1" i="1">
                        <a:effectLst/>
                        <a:latin typeface="Cambria Math" panose="02040503050406030204" pitchFamily="18" charset="0"/>
                      </a:rPr>
                      <m:t>𝒏𝒐𝒅𝒆</m:t>
                    </m:r>
                    <m:r>
                      <a:rPr lang="en-GB" b="1" i="1">
                        <a:effectLst/>
                        <a:latin typeface="Cambria Math" panose="02040503050406030204" pitchFamily="18" charset="0"/>
                      </a:rPr>
                      <m:t> </m:t>
                    </m:r>
                    <m:r>
                      <a:rPr lang="en-GB" b="1" i="1">
                        <a:effectLst/>
                        <a:latin typeface="Cambria Math" panose="02040503050406030204" pitchFamily="18" charset="0"/>
                      </a:rPr>
                      <m:t>𝒏</m:t>
                    </m:r>
                    <m:r>
                      <a:rPr lang="en-GB" b="1" i="1">
                        <a:effectLst/>
                        <a:latin typeface="Cambria Math" panose="02040503050406030204" pitchFamily="18" charset="0"/>
                      </a:rPr>
                      <m:t> </m:t>
                    </m:r>
                    <m:r>
                      <a:rPr lang="en-GB" b="1" i="1">
                        <a:effectLst/>
                        <a:latin typeface="Cambria Math" panose="02040503050406030204" pitchFamily="18" charset="0"/>
                      </a:rPr>
                      <m:t>𝒊𝒏</m:t>
                    </m:r>
                    <m:r>
                      <a:rPr lang="en-GB" b="1" i="1">
                        <a:effectLst/>
                        <a:latin typeface="Cambria Math" panose="02040503050406030204" pitchFamily="18" charset="0"/>
                      </a:rPr>
                      <m:t> </m:t>
                    </m:r>
                    <m:r>
                      <a:rPr lang="en-GB" b="1" i="1">
                        <a:effectLst/>
                        <a:latin typeface="Cambria Math" panose="02040503050406030204" pitchFamily="18" charset="0"/>
                      </a:rPr>
                      <m:t>𝑫𝑭𝑺</m:t>
                    </m:r>
                    <m:r>
                      <a:rPr lang="en-GB" b="1" i="1">
                        <a:effectLst/>
                        <a:latin typeface="Cambria Math" panose="02040503050406030204" pitchFamily="18" charset="0"/>
                      </a:rPr>
                      <m:t> (</m:t>
                    </m:r>
                    <m:r>
                      <a:rPr lang="en-GB" b="1" i="1">
                        <a:effectLst/>
                        <a:latin typeface="Cambria Math" panose="02040503050406030204" pitchFamily="18" charset="0"/>
                      </a:rPr>
                      <m:t>𝒇𝒓𝒐𝒎</m:t>
                    </m:r>
                    <m:r>
                      <a:rPr lang="en-GB" b="1" i="1">
                        <a:effectLst/>
                        <a:latin typeface="Cambria Math" panose="02040503050406030204" pitchFamily="18" charset="0"/>
                      </a:rPr>
                      <m:t> </m:t>
                    </m:r>
                    <m:r>
                      <a:rPr lang="en-GB" b="1" i="1">
                        <a:effectLst/>
                        <a:latin typeface="Cambria Math" panose="02040503050406030204" pitchFamily="18" charset="0"/>
                      </a:rPr>
                      <m:t>𝒓𝒐𝒐𝒕</m:t>
                    </m:r>
                    <m:r>
                      <a:rPr lang="en-GB" b="1" i="1">
                        <a:effectLst/>
                        <a:latin typeface="Cambria Math" panose="02040503050406030204" pitchFamily="18" charset="0"/>
                      </a:rPr>
                      <m:t> </m:t>
                    </m:r>
                    <m:r>
                      <a:rPr lang="en-GB" b="1" i="1">
                        <a:effectLst/>
                        <a:latin typeface="Cambria Math" panose="02040503050406030204" pitchFamily="18" charset="0"/>
                      </a:rPr>
                      <m:t>𝑹</m:t>
                    </m:r>
                    <m:r>
                      <a:rPr lang="en-GB" b="1" i="1">
                        <a:effectLst/>
                        <a:latin typeface="Cambria Math" panose="02040503050406030204" pitchFamily="18" charset="0"/>
                      </a:rPr>
                      <m:t>)</m:t>
                    </m:r>
                  </m:oMath>
                </a14:m>
                <a:endParaRPr lang="en-GB" b="1" dirty="0">
                  <a:effectLst/>
                </a:endParaRPr>
              </a:p>
              <a:p>
                <a:pPr lvl="1"/>
                <a14:m>
                  <m:oMath xmlns:m="http://schemas.openxmlformats.org/officeDocument/2006/math">
                    <m:r>
                      <a:rPr lang="en-GB" b="1" i="1">
                        <a:effectLst/>
                        <a:latin typeface="Cambria Math" panose="02040503050406030204" pitchFamily="18" charset="0"/>
                      </a:rPr>
                      <m:t>𝒕𝒎𝒑</m:t>
                    </m:r>
                    <m:r>
                      <a:rPr lang="en-GB" b="1" i="1">
                        <a:effectLst/>
                        <a:latin typeface="Cambria Math" panose="02040503050406030204" pitchFamily="18" charset="0"/>
                      </a:rPr>
                      <m:t>𝟏</m:t>
                    </m:r>
                    <m:r>
                      <a:rPr lang="en-GB" b="1" i="1">
                        <a:effectLst/>
                        <a:latin typeface="Cambria Math" panose="02040503050406030204" pitchFamily="18" charset="0"/>
                      </a:rPr>
                      <m:t>=</m:t>
                    </m:r>
                    <m:r>
                      <a:rPr lang="en-GB" b="1" i="1">
                        <a:effectLst/>
                        <a:latin typeface="Cambria Math" panose="02040503050406030204" pitchFamily="18" charset="0"/>
                      </a:rPr>
                      <m:t>𝒎𝒂</m:t>
                    </m:r>
                    <m:func>
                      <m:funcPr>
                        <m:ctrlPr>
                          <a:rPr lang="en-GB" b="1" i="1">
                            <a:effectLst/>
                            <a:latin typeface="Cambria Math" panose="02040503050406030204" pitchFamily="18" charset="0"/>
                          </a:rPr>
                        </m:ctrlPr>
                      </m:funcPr>
                      <m:fName>
                        <m:r>
                          <a:rPr lang="en-GB" b="1" i="1">
                            <a:effectLst/>
                            <a:latin typeface="Cambria Math" panose="02040503050406030204" pitchFamily="18" charset="0"/>
                          </a:rPr>
                          <m:t>𝒙</m:t>
                        </m:r>
                      </m:fName>
                      <m:e>
                        <m:d>
                          <m:dPr>
                            <m:ctrlPr>
                              <a:rPr lang="en-GB" b="1" i="1">
                                <a:effectLst/>
                                <a:latin typeface="Cambria Math" panose="02040503050406030204" pitchFamily="18" charset="0"/>
                              </a:rPr>
                            </m:ctrlPr>
                          </m:dPr>
                          <m:e>
                            <m:r>
                              <a:rPr lang="en-GB" b="1" i="1">
                                <a:effectLst/>
                                <a:latin typeface="Cambria Math" panose="02040503050406030204" pitchFamily="18" charset="0"/>
                              </a:rPr>
                              <m:t>𝒎𝒂𝒙</m:t>
                            </m:r>
                            <m:r>
                              <a:rPr lang="en-GB" b="1" i="1">
                                <a:effectLst/>
                                <a:latin typeface="Cambria Math" panose="02040503050406030204" pitchFamily="18" charset="0"/>
                              </a:rPr>
                              <m:t>𝟏</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𝒗</m:t>
                                </m:r>
                              </m:e>
                            </m:d>
                            <m:r>
                              <a:rPr lang="en-GB" b="1" i="1">
                                <a:effectLst/>
                                <a:latin typeface="Cambria Math" panose="02040503050406030204" pitchFamily="18" charset="0"/>
                              </a:rPr>
                              <m:t> </m:t>
                            </m:r>
                            <m:r>
                              <a:rPr lang="en-GB" b="1" i="1">
                                <a:effectLst/>
                                <a:latin typeface="Cambria Math" panose="02040503050406030204" pitchFamily="18" charset="0"/>
                              </a:rPr>
                              <m:t>𝒇𝒐𝒓</m:t>
                            </m:r>
                            <m:r>
                              <a:rPr lang="en-GB" b="1" i="1">
                                <a:effectLst/>
                                <a:latin typeface="Cambria Math" panose="02040503050406030204" pitchFamily="18" charset="0"/>
                              </a:rPr>
                              <m:t> </m:t>
                            </m:r>
                            <m:r>
                              <a:rPr lang="en-GB" b="1" i="1">
                                <a:effectLst/>
                                <a:latin typeface="Cambria Math" panose="02040503050406030204" pitchFamily="18" charset="0"/>
                              </a:rPr>
                              <m:t>𝒆𝒗𝒆𝒓𝒚</m:t>
                            </m:r>
                            <m:r>
                              <a:rPr lang="en-GB" b="1" i="1">
                                <a:effectLst/>
                                <a:latin typeface="Cambria Math" panose="02040503050406030204" pitchFamily="18" charset="0"/>
                              </a:rPr>
                              <m:t> </m:t>
                            </m:r>
                            <m:r>
                              <a:rPr lang="en-GB" b="1" i="1">
                                <a:effectLst/>
                                <a:latin typeface="Cambria Math" panose="02040503050406030204" pitchFamily="18" charset="0"/>
                              </a:rPr>
                              <m:t>𝒄𝒉𝒊𝒍𝒅</m:t>
                            </m:r>
                            <m:r>
                              <a:rPr lang="en-GB" b="1" i="1">
                                <a:effectLst/>
                                <a:latin typeface="Cambria Math" panose="02040503050406030204" pitchFamily="18" charset="0"/>
                              </a:rPr>
                              <m:t> </m:t>
                            </m:r>
                            <m:r>
                              <a:rPr lang="en-GB" b="1" i="1">
                                <a:effectLst/>
                                <a:latin typeface="Cambria Math" panose="02040503050406030204" pitchFamily="18" charset="0"/>
                              </a:rPr>
                              <m:t>𝒗</m:t>
                            </m:r>
                          </m:e>
                        </m:d>
                      </m:e>
                    </m:func>
                  </m:oMath>
                </a14:m>
                <a:endParaRPr lang="en-GB" b="1" dirty="0">
                  <a:effectLst/>
                </a:endParaRPr>
              </a:p>
              <a:p>
                <a:pPr lvl="1"/>
                <a14:m>
                  <m:oMath xmlns:m="http://schemas.openxmlformats.org/officeDocument/2006/math">
                    <m:r>
                      <a:rPr lang="en-GB" b="1" i="1">
                        <a:effectLst/>
                        <a:latin typeface="Cambria Math" panose="02040503050406030204" pitchFamily="18" charset="0"/>
                      </a:rPr>
                      <m:t>𝒕𝒎𝒑</m:t>
                    </m:r>
                    <m:r>
                      <a:rPr lang="en-GB" b="1" i="1">
                        <a:effectLst/>
                        <a:latin typeface="Cambria Math" panose="02040503050406030204" pitchFamily="18" charset="0"/>
                      </a:rPr>
                      <m:t>𝟐</m:t>
                    </m:r>
                    <m:r>
                      <a:rPr lang="en-GB" b="1" i="1">
                        <a:effectLst/>
                        <a:latin typeface="Cambria Math" panose="02040503050406030204" pitchFamily="18" charset="0"/>
                      </a:rPr>
                      <m:t>=</m:t>
                    </m:r>
                    <m:r>
                      <a:rPr lang="en-GB" b="1" i="1">
                        <a:effectLst/>
                        <a:latin typeface="Cambria Math" panose="02040503050406030204" pitchFamily="18" charset="0"/>
                      </a:rPr>
                      <m:t>𝟐</m:t>
                    </m:r>
                    <m:r>
                      <a:rPr lang="en-GB" b="1" i="1">
                        <a:effectLst/>
                        <a:latin typeface="Cambria Math" panose="02040503050406030204" pitchFamily="18" charset="0"/>
                      </a:rPr>
                      <m:t>𝒏𝒅</m:t>
                    </m:r>
                    <m:r>
                      <a:rPr lang="en-GB" b="1" i="1">
                        <a:effectLst/>
                        <a:latin typeface="Cambria Math" panose="02040503050406030204" pitchFamily="18" charset="0"/>
                      </a:rPr>
                      <m:t>  </m:t>
                    </m:r>
                    <m:r>
                      <a:rPr lang="en-GB" b="1" i="1">
                        <a:effectLst/>
                        <a:latin typeface="Cambria Math" panose="02040503050406030204" pitchFamily="18" charset="0"/>
                      </a:rPr>
                      <m:t>𝒎𝒂𝒙</m:t>
                    </m:r>
                    <m:r>
                      <a:rPr lang="en-GB" b="1" i="1">
                        <a:effectLst/>
                        <a:latin typeface="Cambria Math" panose="02040503050406030204" pitchFamily="18" charset="0"/>
                      </a:rPr>
                      <m:t>(</m:t>
                    </m:r>
                    <m:r>
                      <a:rPr lang="en-GB" b="1" i="1">
                        <a:effectLst/>
                        <a:latin typeface="Cambria Math" panose="02040503050406030204" pitchFamily="18" charset="0"/>
                      </a:rPr>
                      <m:t>𝒎𝒂𝒙</m:t>
                    </m:r>
                    <m:r>
                      <a:rPr lang="en-GB" b="1" i="1">
                        <a:effectLst/>
                        <a:latin typeface="Cambria Math" panose="02040503050406030204" pitchFamily="18" charset="0"/>
                      </a:rPr>
                      <m:t>𝟏</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𝒗</m:t>
                        </m:r>
                      </m:e>
                    </m:d>
                    <m:r>
                      <a:rPr lang="en-GB" b="1" i="1">
                        <a:effectLst/>
                        <a:latin typeface="Cambria Math" panose="02040503050406030204" pitchFamily="18" charset="0"/>
                      </a:rPr>
                      <m:t> </m:t>
                    </m:r>
                    <m:r>
                      <a:rPr lang="en-GB" b="1" i="1">
                        <a:effectLst/>
                        <a:latin typeface="Cambria Math" panose="02040503050406030204" pitchFamily="18" charset="0"/>
                      </a:rPr>
                      <m:t>𝒇𝒐𝒓</m:t>
                    </m:r>
                    <m:r>
                      <a:rPr lang="en-GB" b="1" i="1">
                        <a:effectLst/>
                        <a:latin typeface="Cambria Math" panose="02040503050406030204" pitchFamily="18" charset="0"/>
                      </a:rPr>
                      <m:t> </m:t>
                    </m:r>
                    <m:r>
                      <a:rPr lang="en-GB" b="1" i="1">
                        <a:effectLst/>
                        <a:latin typeface="Cambria Math" panose="02040503050406030204" pitchFamily="18" charset="0"/>
                      </a:rPr>
                      <m:t>𝒆𝒗𝒆𝒓𝒚</m:t>
                    </m:r>
                    <m:r>
                      <a:rPr lang="en-GB" b="1" i="1">
                        <a:effectLst/>
                        <a:latin typeface="Cambria Math" panose="02040503050406030204" pitchFamily="18" charset="0"/>
                      </a:rPr>
                      <m:t> </m:t>
                    </m:r>
                    <m:r>
                      <a:rPr lang="en-GB" b="1" i="1">
                        <a:effectLst/>
                        <a:latin typeface="Cambria Math" panose="02040503050406030204" pitchFamily="18" charset="0"/>
                      </a:rPr>
                      <m:t>𝒄𝒉𝒊𝒍𝒅</m:t>
                    </m:r>
                    <m:r>
                      <a:rPr lang="en-GB" b="1" i="1">
                        <a:effectLst/>
                        <a:latin typeface="Cambria Math" panose="02040503050406030204" pitchFamily="18" charset="0"/>
                      </a:rPr>
                      <m:t> </m:t>
                    </m:r>
                    <m:r>
                      <a:rPr lang="en-GB" b="1" i="1">
                        <a:effectLst/>
                        <a:latin typeface="Cambria Math" panose="02040503050406030204" pitchFamily="18" charset="0"/>
                      </a:rPr>
                      <m:t>𝒗</m:t>
                    </m:r>
                    <m:r>
                      <a:rPr lang="en-GB" b="1" i="1">
                        <a:effectLst/>
                        <a:latin typeface="Cambria Math" panose="02040503050406030204" pitchFamily="18" charset="0"/>
                      </a:rPr>
                      <m:t>)</m:t>
                    </m:r>
                  </m:oMath>
                </a14:m>
                <a:endParaRPr lang="en-GB" b="1" dirty="0">
                  <a:effectLst/>
                </a:endParaRPr>
              </a:p>
              <a:p>
                <a:pPr lvl="1"/>
                <a14:m>
                  <m:oMath xmlns:m="http://schemas.openxmlformats.org/officeDocument/2006/math">
                    <m:r>
                      <a:rPr lang="en-GB" b="1" i="1">
                        <a:effectLst/>
                        <a:latin typeface="Cambria Math" panose="02040503050406030204" pitchFamily="18" charset="0"/>
                      </a:rPr>
                      <m:t>𝒎𝒂𝒙</m:t>
                    </m:r>
                    <m:r>
                      <a:rPr lang="en-GB" b="1" i="1">
                        <a:effectLst/>
                        <a:latin typeface="Cambria Math" panose="02040503050406030204" pitchFamily="18" charset="0"/>
                      </a:rPr>
                      <m:t>𝟏</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𝒏</m:t>
                        </m:r>
                      </m:e>
                    </m:d>
                    <m:r>
                      <a:rPr lang="en-GB" b="1" i="1">
                        <a:effectLst/>
                        <a:latin typeface="Cambria Math" panose="02040503050406030204" pitchFamily="18" charset="0"/>
                      </a:rPr>
                      <m:t>=</m:t>
                    </m:r>
                    <m:r>
                      <a:rPr lang="en-GB" b="1" i="1">
                        <a:effectLst/>
                        <a:latin typeface="Cambria Math" panose="02040503050406030204" pitchFamily="18" charset="0"/>
                      </a:rPr>
                      <m:t>𝟏</m:t>
                    </m:r>
                    <m:r>
                      <a:rPr lang="en-GB" b="1" i="1">
                        <a:effectLst/>
                        <a:latin typeface="Cambria Math" panose="02040503050406030204" pitchFamily="18" charset="0"/>
                      </a:rPr>
                      <m:t>+</m:t>
                    </m:r>
                    <m:r>
                      <a:rPr lang="en-GB" b="1" i="1">
                        <a:effectLst/>
                        <a:latin typeface="Cambria Math" panose="02040503050406030204" pitchFamily="18" charset="0"/>
                      </a:rPr>
                      <m:t>𝒕𝒎𝒑</m:t>
                    </m:r>
                    <m:r>
                      <a:rPr lang="en-GB" b="1" i="1">
                        <a:effectLst/>
                        <a:latin typeface="Cambria Math" panose="02040503050406030204" pitchFamily="18" charset="0"/>
                      </a:rPr>
                      <m:t>𝟏</m:t>
                    </m:r>
                  </m:oMath>
                </a14:m>
                <a:r>
                  <a:rPr lang="en-GB" i="1" dirty="0">
                    <a:effectLst/>
                  </a:rPr>
                  <a:t> </a:t>
                </a:r>
                <a:endParaRPr lang="en-GB" b="1" dirty="0">
                  <a:effectLst/>
                </a:endParaRPr>
              </a:p>
              <a:p>
                <a:pPr lvl="1"/>
                <a14:m>
                  <m:oMath xmlns:m="http://schemas.openxmlformats.org/officeDocument/2006/math">
                    <m:r>
                      <a:rPr lang="en-GB" b="1" i="1">
                        <a:effectLst/>
                        <a:latin typeface="Cambria Math" panose="02040503050406030204" pitchFamily="18" charset="0"/>
                      </a:rPr>
                      <m:t>𝒎𝒂𝒙</m:t>
                    </m:r>
                    <m:r>
                      <a:rPr lang="en-GB" b="1" i="1">
                        <a:effectLst/>
                        <a:latin typeface="Cambria Math" panose="02040503050406030204" pitchFamily="18" charset="0"/>
                      </a:rPr>
                      <m:t>𝟐</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𝒏</m:t>
                        </m:r>
                      </m:e>
                    </m:d>
                    <m:r>
                      <a:rPr lang="en-GB" b="1" i="1">
                        <a:effectLst/>
                        <a:latin typeface="Cambria Math" panose="02040503050406030204" pitchFamily="18" charset="0"/>
                      </a:rPr>
                      <m:t>=</m:t>
                    </m:r>
                    <m:r>
                      <a:rPr lang="en-GB" b="1" i="1">
                        <a:effectLst/>
                        <a:latin typeface="Cambria Math" panose="02040503050406030204" pitchFamily="18" charset="0"/>
                      </a:rPr>
                      <m:t>𝟏</m:t>
                    </m:r>
                    <m:r>
                      <a:rPr lang="en-GB" b="1" i="1">
                        <a:effectLst/>
                        <a:latin typeface="Cambria Math" panose="02040503050406030204" pitchFamily="18" charset="0"/>
                      </a:rPr>
                      <m:t>+</m:t>
                    </m:r>
                    <m:r>
                      <a:rPr lang="en-GB" b="1" i="1">
                        <a:effectLst/>
                        <a:latin typeface="Cambria Math" panose="02040503050406030204" pitchFamily="18" charset="0"/>
                      </a:rPr>
                      <m:t>𝒕𝒎𝒑</m:t>
                    </m:r>
                    <m:r>
                      <a:rPr lang="en-GB" b="1" i="1">
                        <a:effectLst/>
                        <a:latin typeface="Cambria Math" panose="02040503050406030204" pitchFamily="18" charset="0"/>
                      </a:rPr>
                      <m:t>𝟏</m:t>
                    </m:r>
                    <m:r>
                      <a:rPr lang="en-GB" b="1" i="1">
                        <a:effectLst/>
                        <a:latin typeface="Cambria Math" panose="02040503050406030204" pitchFamily="18" charset="0"/>
                      </a:rPr>
                      <m:t>+</m:t>
                    </m:r>
                    <m:r>
                      <a:rPr lang="en-GB" b="1" i="1">
                        <a:effectLst/>
                        <a:latin typeface="Cambria Math" panose="02040503050406030204" pitchFamily="18" charset="0"/>
                      </a:rPr>
                      <m:t>𝒕𝒎𝒑</m:t>
                    </m:r>
                    <m:r>
                      <a:rPr lang="en-GB" b="1" i="1">
                        <a:effectLst/>
                        <a:latin typeface="Cambria Math" panose="02040503050406030204" pitchFamily="18" charset="0"/>
                      </a:rPr>
                      <m:t>𝟐</m:t>
                    </m:r>
                  </m:oMath>
                </a14:m>
                <a:endParaRPr lang="en-GB" b="1" dirty="0">
                  <a:effectLst/>
                </a:endParaRPr>
              </a:p>
              <a:p>
                <a:pPr lvl="1"/>
                <a14:m>
                  <m:oMath xmlns:m="http://schemas.openxmlformats.org/officeDocument/2006/math">
                    <m:r>
                      <a:rPr lang="en-GB" b="1" i="1">
                        <a:effectLst/>
                        <a:latin typeface="Cambria Math" panose="02040503050406030204" pitchFamily="18" charset="0"/>
                      </a:rPr>
                      <m:t>𝑷</m:t>
                    </m:r>
                    <m:d>
                      <m:dPr>
                        <m:ctrlPr>
                          <a:rPr lang="en-GB" b="1" i="1">
                            <a:effectLst/>
                            <a:latin typeface="Cambria Math" panose="02040503050406030204" pitchFamily="18" charset="0"/>
                          </a:rPr>
                        </m:ctrlPr>
                      </m:dPr>
                      <m:e>
                        <m:r>
                          <a:rPr lang="en-GB" b="1" i="1">
                            <a:effectLst/>
                            <a:latin typeface="Cambria Math" panose="02040503050406030204" pitchFamily="18" charset="0"/>
                          </a:rPr>
                          <m:t>𝒊</m:t>
                        </m:r>
                      </m:e>
                    </m:d>
                    <m:r>
                      <a:rPr lang="en-GB" b="1" i="1">
                        <a:effectLst/>
                        <a:latin typeface="Cambria Math" panose="02040503050406030204" pitchFamily="18" charset="0"/>
                      </a:rPr>
                      <m:t>=</m:t>
                    </m:r>
                    <m:r>
                      <a:rPr lang="en-GB" b="1" i="1">
                        <a:effectLst/>
                        <a:latin typeface="Cambria Math" panose="02040503050406030204" pitchFamily="18" charset="0"/>
                      </a:rPr>
                      <m:t>𝒎𝒂𝒙</m:t>
                    </m:r>
                    <m:r>
                      <a:rPr lang="en-GB" b="1" i="1">
                        <a:effectLst/>
                        <a:latin typeface="Cambria Math" panose="02040503050406030204" pitchFamily="18" charset="0"/>
                      </a:rPr>
                      <m:t>⁡(</m:t>
                    </m:r>
                    <m:r>
                      <a:rPr lang="en-GB" b="1" i="1">
                        <a:effectLst/>
                        <a:latin typeface="Cambria Math" panose="02040503050406030204" pitchFamily="18" charset="0"/>
                      </a:rPr>
                      <m:t>𝒎𝒂𝒙</m:t>
                    </m:r>
                    <m:r>
                      <a:rPr lang="en-GB" b="1" i="1">
                        <a:effectLst/>
                        <a:latin typeface="Cambria Math" panose="02040503050406030204" pitchFamily="18" charset="0"/>
                      </a:rPr>
                      <m:t>𝟏</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𝒏</m:t>
                        </m:r>
                      </m:e>
                    </m:d>
                    <m:r>
                      <a:rPr lang="en-GB" b="1" i="1">
                        <a:effectLst/>
                        <a:latin typeface="Cambria Math" panose="02040503050406030204" pitchFamily="18" charset="0"/>
                      </a:rPr>
                      <m:t>, </m:t>
                    </m:r>
                    <m:r>
                      <a:rPr lang="en-GB" b="1" i="1">
                        <a:effectLst/>
                        <a:latin typeface="Cambria Math" panose="02040503050406030204" pitchFamily="18" charset="0"/>
                      </a:rPr>
                      <m:t>𝒎𝒂𝒙</m:t>
                    </m:r>
                    <m:r>
                      <a:rPr lang="en-GB" b="1" i="1">
                        <a:effectLst/>
                        <a:latin typeface="Cambria Math" panose="02040503050406030204" pitchFamily="18" charset="0"/>
                      </a:rPr>
                      <m:t>𝟐</m:t>
                    </m:r>
                    <m:r>
                      <a:rPr lang="en-GB" b="1" i="1">
                        <a:effectLst/>
                        <a:latin typeface="Cambria Math" panose="02040503050406030204" pitchFamily="18" charset="0"/>
                      </a:rPr>
                      <m:t>_</m:t>
                    </m:r>
                    <m:r>
                      <a:rPr lang="en-GB" b="1" i="1">
                        <a:effectLst/>
                        <a:latin typeface="Cambria Math" panose="02040503050406030204" pitchFamily="18" charset="0"/>
                      </a:rPr>
                      <m:t>𝒂𝒓𝒓𝒂𝒚</m:t>
                    </m:r>
                    <m:d>
                      <m:dPr>
                        <m:begChr m:val="["/>
                        <m:endChr m:val="]"/>
                        <m:ctrlPr>
                          <a:rPr lang="en-GB" b="1" i="1">
                            <a:effectLst/>
                            <a:latin typeface="Cambria Math" panose="02040503050406030204" pitchFamily="18" charset="0"/>
                          </a:rPr>
                        </m:ctrlPr>
                      </m:dPr>
                      <m:e>
                        <m:r>
                          <a:rPr lang="en-GB" b="1" i="1">
                            <a:effectLst/>
                            <a:latin typeface="Cambria Math" panose="02040503050406030204" pitchFamily="18" charset="0"/>
                          </a:rPr>
                          <m:t>𝒏</m:t>
                        </m:r>
                      </m:e>
                    </m:d>
                    <m:r>
                      <a:rPr lang="en-GB" b="1" i="1">
                        <a:effectLst/>
                        <a:latin typeface="Cambria Math" panose="02040503050406030204" pitchFamily="18" charset="0"/>
                      </a:rPr>
                      <m:t>)</m:t>
                    </m:r>
                  </m:oMath>
                </a14:m>
                <a:endParaRPr lang="en-GB" b="1" dirty="0">
                  <a:effectLst/>
                </a:endParaRPr>
              </a:p>
            </p:txBody>
          </p:sp>
        </mc:Choice>
        <mc:Fallback xmlns="">
          <p:sp>
            <p:nvSpPr>
              <p:cNvPr id="3" name="Content Placeholder 2">
                <a:extLst>
                  <a:ext uri="{FF2B5EF4-FFF2-40B4-BE49-F238E27FC236}">
                    <a16:creationId xmlns:a16="http://schemas.microsoft.com/office/drawing/2014/main" id="{938AB6F0-DE32-4C23-AFBE-826F98352E75}"/>
                  </a:ext>
                </a:extLst>
              </p:cNvPr>
              <p:cNvSpPr>
                <a:spLocks noGrp="1" noRot="1" noChangeAspect="1" noMove="1" noResize="1" noEditPoints="1" noAdjustHandles="1" noChangeArrowheads="1" noChangeShapeType="1" noTextEdit="1"/>
              </p:cNvSpPr>
              <p:nvPr>
                <p:ph idx="1"/>
              </p:nvPr>
            </p:nvSpPr>
            <p:spPr>
              <a:xfrm>
                <a:off x="913795" y="674914"/>
                <a:ext cx="7859545" cy="3897086"/>
              </a:xfrm>
              <a:blipFill>
                <a:blip r:embed="rId4"/>
                <a:stretch>
                  <a:fillRect l="-853"/>
                </a:stretch>
              </a:blipFill>
            </p:spPr>
            <p:txBody>
              <a:bodyPr/>
              <a:lstStyle/>
              <a:p>
                <a:r>
                  <a:rPr lang="en-GB">
                    <a:noFill/>
                  </a:rPr>
                  <a:t> </a:t>
                </a:r>
              </a:p>
            </p:txBody>
          </p:sp>
        </mc:Fallback>
      </mc:AlternateContent>
    </p:spTree>
    <p:extLst>
      <p:ext uri="{BB962C8B-B14F-4D97-AF65-F5344CB8AC3E}">
        <p14:creationId xmlns:p14="http://schemas.microsoft.com/office/powerpoint/2010/main" val="649798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D26A8-BE71-42D1-A265-37C6FB2F1A7A}"/>
              </a:ext>
            </a:extLst>
          </p:cNvPr>
          <p:cNvSpPr>
            <a:spLocks noGrp="1"/>
          </p:cNvSpPr>
          <p:nvPr>
            <p:ph type="title"/>
          </p:nvPr>
        </p:nvSpPr>
        <p:spPr>
          <a:xfrm>
            <a:off x="913794" y="192505"/>
            <a:ext cx="10353761" cy="1326321"/>
          </a:xfrm>
        </p:spPr>
        <p:txBody>
          <a:bodyPr/>
          <a:lstStyle/>
          <a:p>
            <a:r>
              <a:rPr lang="en-GB" dirty="0"/>
              <a:t>Presentation Outline</a:t>
            </a:r>
          </a:p>
        </p:txBody>
      </p:sp>
      <p:sp>
        <p:nvSpPr>
          <p:cNvPr id="6" name="Content Placeholder 5">
            <a:extLst>
              <a:ext uri="{FF2B5EF4-FFF2-40B4-BE49-F238E27FC236}">
                <a16:creationId xmlns:a16="http://schemas.microsoft.com/office/drawing/2014/main" id="{FA5A94BE-D902-4ABD-8941-FDDDE7AEDE66}"/>
              </a:ext>
            </a:extLst>
          </p:cNvPr>
          <p:cNvSpPr>
            <a:spLocks noGrp="1"/>
          </p:cNvSpPr>
          <p:nvPr>
            <p:ph idx="1"/>
          </p:nvPr>
        </p:nvSpPr>
        <p:spPr>
          <a:xfrm>
            <a:off x="913795" y="1518827"/>
            <a:ext cx="10353762" cy="5026352"/>
          </a:xfrm>
        </p:spPr>
        <p:txBody>
          <a:bodyPr>
            <a:normAutofit fontScale="92500" lnSpcReduction="10000"/>
          </a:bodyPr>
          <a:lstStyle/>
          <a:p>
            <a:r>
              <a:rPr lang="en-GB" dirty="0">
                <a:solidFill>
                  <a:schemeClr val="tx1">
                    <a:lumMod val="50000"/>
                  </a:schemeClr>
                </a:solidFill>
              </a:rPr>
              <a:t>Introduction</a:t>
            </a:r>
          </a:p>
          <a:p>
            <a:pPr lvl="1">
              <a:buFont typeface="Rockwell" panose="02060603020205020403" pitchFamily="18" charset="0"/>
              <a:buChar char="–"/>
            </a:pPr>
            <a:r>
              <a:rPr lang="en-GB" dirty="0">
                <a:solidFill>
                  <a:schemeClr val="tx1">
                    <a:lumMod val="50000"/>
                  </a:schemeClr>
                </a:solidFill>
              </a:rPr>
              <a:t>Dynamic Programming – Bottom-Up &amp; Top-Down approaches</a:t>
            </a:r>
          </a:p>
          <a:p>
            <a:r>
              <a:rPr lang="en-GB" dirty="0">
                <a:solidFill>
                  <a:schemeClr val="tx1">
                    <a:lumMod val="50000"/>
                  </a:schemeClr>
                </a:solidFill>
              </a:rPr>
              <a:t>Background</a:t>
            </a:r>
          </a:p>
          <a:p>
            <a:pPr lvl="1">
              <a:buFont typeface="Rockwell" panose="02060603020205020403" pitchFamily="18" charset="0"/>
              <a:buChar char="–"/>
            </a:pPr>
            <a:r>
              <a:rPr lang="en-GB" dirty="0">
                <a:solidFill>
                  <a:schemeClr val="tx1">
                    <a:lumMod val="50000"/>
                  </a:schemeClr>
                </a:solidFill>
              </a:rPr>
              <a:t>Preliminary Research</a:t>
            </a:r>
          </a:p>
          <a:p>
            <a:pPr lvl="1">
              <a:buFont typeface="Rockwell" panose="02060603020205020403" pitchFamily="18" charset="0"/>
              <a:buChar char="–"/>
            </a:pPr>
            <a:r>
              <a:rPr lang="en-GB" dirty="0">
                <a:solidFill>
                  <a:schemeClr val="tx1">
                    <a:lumMod val="50000"/>
                  </a:schemeClr>
                </a:solidFill>
              </a:rPr>
              <a:t>Methodology</a:t>
            </a:r>
          </a:p>
          <a:p>
            <a:r>
              <a:rPr lang="en-GB" dirty="0">
                <a:solidFill>
                  <a:schemeClr val="tx1">
                    <a:lumMod val="50000"/>
                  </a:schemeClr>
                </a:solidFill>
              </a:rPr>
              <a:t>The problems we implemented</a:t>
            </a:r>
          </a:p>
          <a:p>
            <a:r>
              <a:rPr lang="en-GB" dirty="0">
                <a:solidFill>
                  <a:srgbClr val="FF6D3F"/>
                </a:solidFill>
              </a:rPr>
              <a:t>Interesting Problems</a:t>
            </a:r>
          </a:p>
          <a:p>
            <a:pPr lvl="1">
              <a:buFont typeface="Rockwell" panose="02060603020205020403" pitchFamily="18" charset="0"/>
              <a:buChar char="–"/>
            </a:pPr>
            <a:r>
              <a:rPr lang="en-GB" dirty="0">
                <a:solidFill>
                  <a:srgbClr val="FF6D3F"/>
                </a:solidFill>
              </a:rPr>
              <a:t>Most Common </a:t>
            </a:r>
            <a:r>
              <a:rPr lang="en-GB" dirty="0" err="1">
                <a:solidFill>
                  <a:srgbClr val="FF6D3F"/>
                </a:solidFill>
              </a:rPr>
              <a:t>SubSequence</a:t>
            </a:r>
            <a:endParaRPr lang="en-GB" dirty="0">
              <a:solidFill>
                <a:srgbClr val="FF6D3F"/>
              </a:solidFill>
            </a:endParaRPr>
          </a:p>
          <a:p>
            <a:pPr lvl="1">
              <a:buFont typeface="Rockwell" panose="02060603020205020403" pitchFamily="18" charset="0"/>
              <a:buChar char="–"/>
            </a:pPr>
            <a:r>
              <a:rPr lang="en-GB" dirty="0">
                <a:solidFill>
                  <a:srgbClr val="FF6D3F"/>
                </a:solidFill>
              </a:rPr>
              <a:t>Knapsack</a:t>
            </a:r>
          </a:p>
          <a:p>
            <a:pPr lvl="1">
              <a:buFont typeface="Rockwell" panose="02060603020205020403" pitchFamily="18" charset="0"/>
              <a:buChar char="–"/>
            </a:pPr>
            <a:r>
              <a:rPr lang="en-GB" dirty="0">
                <a:solidFill>
                  <a:srgbClr val="FF6D3F"/>
                </a:solidFill>
              </a:rPr>
              <a:t>Dijkstra’s Shortest Path</a:t>
            </a:r>
          </a:p>
          <a:p>
            <a:pPr lvl="1">
              <a:buFont typeface="Rockwell" panose="02060603020205020403" pitchFamily="18" charset="0"/>
              <a:buChar char="–"/>
            </a:pPr>
            <a:r>
              <a:rPr lang="en-GB" dirty="0">
                <a:solidFill>
                  <a:srgbClr val="FF6D3F"/>
                </a:solidFill>
              </a:rPr>
              <a:t>Independent Set Problem</a:t>
            </a:r>
          </a:p>
          <a:p>
            <a:pPr lvl="1">
              <a:buFont typeface="Rockwell" panose="02060603020205020403" pitchFamily="18" charset="0"/>
              <a:buChar char="–"/>
            </a:pPr>
            <a:r>
              <a:rPr lang="en-GB" dirty="0">
                <a:solidFill>
                  <a:srgbClr val="FF6D3F"/>
                </a:solidFill>
              </a:rPr>
              <a:t>Tree Diameter</a:t>
            </a:r>
          </a:p>
          <a:p>
            <a:r>
              <a:rPr lang="en-GB" dirty="0"/>
              <a:t>Conclusion - Future Work – Problems Faced</a:t>
            </a:r>
          </a:p>
          <a:p>
            <a:endParaRPr lang="en-GB" dirty="0"/>
          </a:p>
          <a:p>
            <a:pPr lvl="1">
              <a:buFont typeface="Rockwell" panose="02060603020205020403" pitchFamily="18" charset="0"/>
              <a:buChar char="–"/>
            </a:pPr>
            <a:endParaRPr lang="en-GB" dirty="0"/>
          </a:p>
          <a:p>
            <a:pPr lvl="1"/>
            <a:endParaRPr lang="en-GB" dirty="0"/>
          </a:p>
        </p:txBody>
      </p:sp>
    </p:spTree>
    <p:extLst>
      <p:ext uri="{BB962C8B-B14F-4D97-AF65-F5344CB8AC3E}">
        <p14:creationId xmlns:p14="http://schemas.microsoft.com/office/powerpoint/2010/main" val="3170842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Digging Further - MCSS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p:txBody>
              <a:bodyPr>
                <a:normAutofit/>
              </a:bodyPr>
              <a:lstStyle/>
              <a:p>
                <a:r>
                  <a:rPr lang="en-GB" dirty="0"/>
                  <a:t>Finding the longest common substring between 2 sequences (strings) </a:t>
                </a:r>
                <a:r>
                  <a:rPr lang="en-GB" i="1" dirty="0"/>
                  <a:t>A </a:t>
                </a:r>
                <a:r>
                  <a:rPr lang="en-GB" dirty="0"/>
                  <a:t>and </a:t>
                </a:r>
                <a:r>
                  <a:rPr lang="en-GB" i="1" dirty="0"/>
                  <a:t>B.</a:t>
                </a:r>
              </a:p>
              <a:p>
                <a:r>
                  <a:rPr lang="en-GB" dirty="0"/>
                  <a:t>Assume Variable </a:t>
                </a:r>
                <a:r>
                  <a:rPr lang="en-GB" i="1" dirty="0"/>
                  <a:t>S </a:t>
                </a:r>
                <a:r>
                  <a:rPr lang="en-GB" dirty="0"/>
                  <a:t>for the Alphabet Size </a:t>
                </a:r>
                <a:r>
                  <a:rPr lang="en-GB" dirty="0">
                    <a:sym typeface="Wingdings" panose="05000000000000000000" pitchFamily="2" charset="2"/>
                  </a:rPr>
                  <a:t> Sequences can have up to </a:t>
                </a:r>
                <a:r>
                  <a:rPr lang="en-GB" i="1" dirty="0">
                    <a:sym typeface="Wingdings" panose="05000000000000000000" pitchFamily="2" charset="2"/>
                  </a:rPr>
                  <a:t>S </a:t>
                </a:r>
                <a:r>
                  <a:rPr lang="en-GB" dirty="0">
                    <a:sym typeface="Wingdings" panose="05000000000000000000" pitchFamily="2" charset="2"/>
                  </a:rPr>
                  <a:t>different characters</a:t>
                </a:r>
              </a:p>
              <a:p>
                <a:pPr marL="0" indent="0">
                  <a:buNone/>
                </a:pPr>
                <a:endParaRPr lang="en-GB" dirty="0">
                  <a:sym typeface="Wingdings" panose="05000000000000000000" pitchFamily="2" charset="2"/>
                </a:endParaRPr>
              </a:p>
              <a:p>
                <a:r>
                  <a:rPr lang="en-GB" i="1" dirty="0">
                    <a:sym typeface="Wingdings" panose="05000000000000000000" pitchFamily="2" charset="2"/>
                  </a:rPr>
                  <a:t>P(i,j)</a:t>
                </a:r>
                <a:r>
                  <a:rPr lang="en-GB" dirty="0">
                    <a:sym typeface="Wingdings" panose="05000000000000000000" pitchFamily="2" charset="2"/>
                  </a:rPr>
                  <a:t> = is the MCSS for the first i characters of A, and j characters of B.</a:t>
                </a:r>
              </a:p>
              <a:p>
                <a:pPr marL="0" indent="0" algn="ctr">
                  <a:buNone/>
                </a:pPr>
                <a:r>
                  <a:rPr lang="en-GB" b="1" dirty="0"/>
                  <a:t>if</a:t>
                </a:r>
                <a:r>
                  <a:rPr lang="en-GB" dirty="0"/>
                  <a:t> </a:t>
                </a:r>
                <a14:m>
                  <m:oMath xmlns:m="http://schemas.openxmlformats.org/officeDocument/2006/math">
                    <m:r>
                      <m:rPr>
                        <m:sty m:val="p"/>
                      </m:rPr>
                      <a:rPr lang="en-GB">
                        <a:latin typeface="Cambria Math" panose="02040503050406030204" pitchFamily="18" charset="0"/>
                      </a:rPr>
                      <m:t>A</m:t>
                    </m:r>
                    <m:r>
                      <a:rPr lang="en-GB">
                        <a:latin typeface="Cambria Math" panose="02040503050406030204" pitchFamily="18" charset="0"/>
                      </a:rPr>
                      <m:t>(</m:t>
                    </m:r>
                    <m:r>
                      <m:rPr>
                        <m:sty m:val="p"/>
                      </m:rPr>
                      <a:rPr lang="en-GB">
                        <a:latin typeface="Cambria Math" panose="02040503050406030204" pitchFamily="18" charset="0"/>
                      </a:rPr>
                      <m:t>i</m:t>
                    </m:r>
                    <m:r>
                      <a:rPr lang="en-GB">
                        <a:latin typeface="Cambria Math" panose="02040503050406030204" pitchFamily="18" charset="0"/>
                      </a:rPr>
                      <m:t>) == </m:t>
                    </m:r>
                    <m:r>
                      <m:rPr>
                        <m:sty m:val="p"/>
                      </m:rPr>
                      <a:rPr lang="en-GB">
                        <a:latin typeface="Cambria Math" panose="02040503050406030204" pitchFamily="18" charset="0"/>
                      </a:rPr>
                      <m:t>B</m:t>
                    </m:r>
                    <m:r>
                      <a:rPr lang="en-GB">
                        <a:latin typeface="Cambria Math" panose="02040503050406030204" pitchFamily="18" charset="0"/>
                      </a:rPr>
                      <m:t>(</m:t>
                    </m:r>
                    <m:r>
                      <m:rPr>
                        <m:sty m:val="p"/>
                      </m:rPr>
                      <a:rPr lang="en-GB">
                        <a:latin typeface="Cambria Math" panose="02040503050406030204" pitchFamily="18" charset="0"/>
                      </a:rPr>
                      <m:t>j</m:t>
                    </m:r>
                    <m:r>
                      <a:rPr lang="en-GB">
                        <a:latin typeface="Cambria Math" panose="02040503050406030204" pitchFamily="18" charset="0"/>
                      </a:rPr>
                      <m:t>)</m:t>
                    </m:r>
                  </m:oMath>
                </a14:m>
                <a:r>
                  <a:rPr lang="en-GB" dirty="0"/>
                  <a:t> </a:t>
                </a:r>
                <a:r>
                  <a:rPr lang="en-GB" b="1" dirty="0"/>
                  <a:t>then</a:t>
                </a:r>
                <a:r>
                  <a:rPr lang="en-GB" dirty="0"/>
                  <a:t> </a:t>
                </a:r>
                <a14:m>
                  <m:oMath xmlns:m="http://schemas.openxmlformats.org/officeDocument/2006/math">
                    <m:r>
                      <m:rPr>
                        <m:sty m:val="p"/>
                      </m:rPr>
                      <a:rPr lang="en-GB">
                        <a:latin typeface="Cambria Math" panose="02040503050406030204" pitchFamily="18" charset="0"/>
                      </a:rPr>
                      <m:t>P</m:t>
                    </m:r>
                    <m:r>
                      <a:rPr lang="en-GB">
                        <a:latin typeface="Cambria Math" panose="02040503050406030204" pitchFamily="18" charset="0"/>
                      </a:rPr>
                      <m:t>(</m:t>
                    </m:r>
                    <m:r>
                      <m:rPr>
                        <m:sty m:val="p"/>
                      </m:rPr>
                      <a:rPr lang="en-GB">
                        <a:latin typeface="Cambria Math" panose="02040503050406030204" pitchFamily="18" charset="0"/>
                      </a:rPr>
                      <m:t>i</m:t>
                    </m:r>
                    <m:r>
                      <a:rPr lang="en-GB">
                        <a:latin typeface="Cambria Math" panose="02040503050406030204" pitchFamily="18" charset="0"/>
                      </a:rPr>
                      <m:t>+1, </m:t>
                    </m:r>
                    <m:r>
                      <m:rPr>
                        <m:sty m:val="p"/>
                      </m:rPr>
                      <a:rPr lang="en-GB">
                        <a:latin typeface="Cambria Math" panose="02040503050406030204" pitchFamily="18" charset="0"/>
                      </a:rPr>
                      <m:t>j</m:t>
                    </m:r>
                    <m:r>
                      <a:rPr lang="en-GB">
                        <a:latin typeface="Cambria Math" panose="02040503050406030204" pitchFamily="18" charset="0"/>
                      </a:rPr>
                      <m:t>+1) = </m:t>
                    </m:r>
                    <m:r>
                      <m:rPr>
                        <m:sty m:val="p"/>
                      </m:rPr>
                      <a:rPr lang="en-GB">
                        <a:latin typeface="Cambria Math" panose="02040503050406030204" pitchFamily="18" charset="0"/>
                      </a:rPr>
                      <m:t>P</m:t>
                    </m:r>
                    <m:r>
                      <a:rPr lang="en-GB">
                        <a:latin typeface="Cambria Math" panose="02040503050406030204" pitchFamily="18" charset="0"/>
                      </a:rPr>
                      <m:t>(</m:t>
                    </m:r>
                    <m:r>
                      <m:rPr>
                        <m:sty m:val="p"/>
                      </m:rPr>
                      <a:rPr lang="en-GB">
                        <a:latin typeface="Cambria Math" panose="02040503050406030204" pitchFamily="18" charset="0"/>
                      </a:rPr>
                      <m:t>i</m:t>
                    </m:r>
                    <m:r>
                      <a:rPr lang="en-GB">
                        <a:latin typeface="Cambria Math" panose="02040503050406030204" pitchFamily="18" charset="0"/>
                      </a:rPr>
                      <m:t>,</m:t>
                    </m:r>
                    <m:r>
                      <m:rPr>
                        <m:sty m:val="p"/>
                      </m:rPr>
                      <a:rPr lang="en-GB">
                        <a:latin typeface="Cambria Math" panose="02040503050406030204" pitchFamily="18" charset="0"/>
                      </a:rPr>
                      <m:t>j</m:t>
                    </m:r>
                    <m:r>
                      <a:rPr lang="en-GB">
                        <a:latin typeface="Cambria Math" panose="02040503050406030204" pitchFamily="18" charset="0"/>
                      </a:rPr>
                      <m:t>) +1 </m:t>
                    </m:r>
                  </m:oMath>
                </a14:m>
                <a:r>
                  <a:rPr lang="en-GB" dirty="0">
                    <a:sym typeface="Wingdings" panose="05000000000000000000" pitchFamily="2" charset="2"/>
                  </a:rPr>
                  <a:t>	 1 new problem declaration</a:t>
                </a:r>
                <a:endParaRPr lang="en-GB" dirty="0"/>
              </a:p>
              <a:p>
                <a:pPr marL="0" lvl="0" indent="0" algn="ctr">
                  <a:buNone/>
                </a:pPr>
                <a:r>
                  <a:rPr lang="en-GB" b="1" dirty="0"/>
                  <a:t>else</a:t>
                </a:r>
                <a:r>
                  <a:rPr lang="en-GB" dirty="0"/>
                  <a:t> </a:t>
                </a:r>
                <a14:m>
                  <m:oMath xmlns:m="http://schemas.openxmlformats.org/officeDocument/2006/math">
                    <m:r>
                      <a:rPr lang="en-GB" i="1">
                        <a:latin typeface="Cambria Math" panose="02040503050406030204" pitchFamily="18" charset="0"/>
                      </a:rPr>
                      <m:t> </m:t>
                    </m:r>
                    <m:r>
                      <m:rPr>
                        <m:sty m:val="p"/>
                      </m:rPr>
                      <a:rPr lang="en-GB">
                        <a:latin typeface="Cambria Math" panose="02040503050406030204" pitchFamily="18" charset="0"/>
                      </a:rPr>
                      <m:t>P</m:t>
                    </m:r>
                    <m:r>
                      <a:rPr lang="en-GB">
                        <a:latin typeface="Cambria Math" panose="02040503050406030204" pitchFamily="18" charset="0"/>
                      </a:rPr>
                      <m:t>(</m:t>
                    </m:r>
                    <m:r>
                      <m:rPr>
                        <m:sty m:val="p"/>
                      </m:rPr>
                      <a:rPr lang="en-GB">
                        <a:latin typeface="Cambria Math" panose="02040503050406030204" pitchFamily="18" charset="0"/>
                      </a:rPr>
                      <m:t>i</m:t>
                    </m:r>
                    <m:r>
                      <a:rPr lang="en-GB">
                        <a:latin typeface="Cambria Math" panose="02040503050406030204" pitchFamily="18" charset="0"/>
                      </a:rPr>
                      <m:t>,</m:t>
                    </m:r>
                    <m:r>
                      <m:rPr>
                        <m:sty m:val="p"/>
                      </m:rPr>
                      <a:rPr lang="en-GB">
                        <a:latin typeface="Cambria Math" panose="02040503050406030204" pitchFamily="18" charset="0"/>
                      </a:rPr>
                      <m:t>j</m:t>
                    </m:r>
                    <m:r>
                      <a:rPr lang="en-GB">
                        <a:latin typeface="Cambria Math" panose="02040503050406030204" pitchFamily="18" charset="0"/>
                      </a:rPr>
                      <m:t>) = </m:t>
                    </m:r>
                    <m:r>
                      <m:rPr>
                        <m:sty m:val="p"/>
                      </m:rPr>
                      <a:rPr lang="en-GB">
                        <a:latin typeface="Cambria Math" panose="02040503050406030204" pitchFamily="18" charset="0"/>
                      </a:rPr>
                      <m:t>max</m:t>
                    </m:r>
                    <m:r>
                      <a:rPr lang="en-GB">
                        <a:latin typeface="Cambria Math" panose="02040503050406030204" pitchFamily="18" charset="0"/>
                      </a:rPr>
                      <m:t>( </m:t>
                    </m:r>
                    <m:r>
                      <m:rPr>
                        <m:sty m:val="p"/>
                      </m:rPr>
                      <a:rPr lang="en-GB">
                        <a:latin typeface="Cambria Math" panose="02040503050406030204" pitchFamily="18" charset="0"/>
                      </a:rPr>
                      <m:t>P</m:t>
                    </m:r>
                    <m:r>
                      <a:rPr lang="en-GB">
                        <a:latin typeface="Cambria Math" panose="02040503050406030204" pitchFamily="18" charset="0"/>
                      </a:rPr>
                      <m:t>(</m:t>
                    </m:r>
                    <m:r>
                      <m:rPr>
                        <m:sty m:val="p"/>
                      </m:rPr>
                      <a:rPr lang="en-GB">
                        <a:latin typeface="Cambria Math" panose="02040503050406030204" pitchFamily="18" charset="0"/>
                      </a:rPr>
                      <m:t>i</m:t>
                    </m:r>
                    <m:r>
                      <a:rPr lang="en-GB">
                        <a:latin typeface="Cambria Math" panose="02040503050406030204" pitchFamily="18" charset="0"/>
                      </a:rPr>
                      <m:t>,</m:t>
                    </m:r>
                    <m:r>
                      <m:rPr>
                        <m:sty m:val="p"/>
                      </m:rPr>
                      <a:rPr lang="en-GB">
                        <a:latin typeface="Cambria Math" panose="02040503050406030204" pitchFamily="18" charset="0"/>
                      </a:rPr>
                      <m:t>j</m:t>
                    </m:r>
                    <m:r>
                      <a:rPr lang="en-GB" i="1">
                        <a:latin typeface="Cambria Math" panose="02040503050406030204" pitchFamily="18" charset="0"/>
                      </a:rPr>
                      <m:t>−</m:t>
                    </m:r>
                    <m:r>
                      <a:rPr lang="en-GB">
                        <a:latin typeface="Cambria Math" panose="02040503050406030204" pitchFamily="18" charset="0"/>
                      </a:rPr>
                      <m:t>1), </m:t>
                    </m:r>
                    <m:r>
                      <m:rPr>
                        <m:sty m:val="p"/>
                      </m:rPr>
                      <a:rPr lang="en-GB">
                        <a:latin typeface="Cambria Math" panose="02040503050406030204" pitchFamily="18" charset="0"/>
                      </a:rPr>
                      <m:t>P</m:t>
                    </m:r>
                    <m:r>
                      <a:rPr lang="en-GB">
                        <a:latin typeface="Cambria Math" panose="02040503050406030204" pitchFamily="18" charset="0"/>
                      </a:rPr>
                      <m:t>(</m:t>
                    </m:r>
                    <m:r>
                      <m:rPr>
                        <m:sty m:val="p"/>
                      </m:rPr>
                      <a:rPr lang="en-GB">
                        <a:latin typeface="Cambria Math" panose="02040503050406030204" pitchFamily="18" charset="0"/>
                      </a:rPr>
                      <m:t>i</m:t>
                    </m:r>
                    <m:r>
                      <a:rPr lang="en-GB" i="1">
                        <a:latin typeface="Cambria Math" panose="02040503050406030204" pitchFamily="18" charset="0"/>
                      </a:rPr>
                      <m:t>−</m:t>
                    </m:r>
                    <m:r>
                      <a:rPr lang="en-GB">
                        <a:latin typeface="Cambria Math" panose="02040503050406030204" pitchFamily="18" charset="0"/>
                      </a:rPr>
                      <m:t>1,</m:t>
                    </m:r>
                    <m:r>
                      <m:rPr>
                        <m:sty m:val="p"/>
                      </m:rPr>
                      <a:rPr lang="en-GB">
                        <a:latin typeface="Cambria Math" panose="02040503050406030204" pitchFamily="18" charset="0"/>
                      </a:rPr>
                      <m:t>j</m:t>
                    </m:r>
                    <m:r>
                      <a:rPr lang="en-GB">
                        <a:latin typeface="Cambria Math" panose="02040503050406030204" pitchFamily="18" charset="0"/>
                      </a:rPr>
                      <m:t> )</m:t>
                    </m:r>
                  </m:oMath>
                </a14:m>
                <a:r>
                  <a:rPr lang="en-GB" dirty="0"/>
                  <a:t> 		</a:t>
                </a:r>
                <a:r>
                  <a:rPr lang="en-GB" dirty="0">
                    <a:sym typeface="Wingdings" panose="05000000000000000000" pitchFamily="2" charset="2"/>
                  </a:rPr>
                  <a:t> 2 new problem declarations</a:t>
                </a:r>
                <a:endParaRPr lang="en-GB" dirty="0"/>
              </a:p>
              <a:p>
                <a:endParaRPr lang="en-GB" dirty="0"/>
              </a:p>
            </p:txBody>
          </p:sp>
        </mc:Choice>
        <mc:Fallback xmlns="">
          <p:sp>
            <p:nvSpPr>
              <p:cNvPr id="3" name="Content Placeholder 2">
                <a:extLst>
                  <a:ext uri="{FF2B5EF4-FFF2-40B4-BE49-F238E27FC236}">
                    <a16:creationId xmlns:a16="http://schemas.microsoft.com/office/drawing/2014/main" id="{EFE2A428-A8E1-4779-BE8F-411C2ABB724E}"/>
                  </a:ext>
                </a:extLst>
              </p:cNvPr>
              <p:cNvSpPr>
                <a:spLocks noGrp="1" noRot="1" noChangeAspect="1" noMove="1" noResize="1" noEditPoints="1" noAdjustHandles="1" noChangeArrowheads="1" noChangeShapeType="1" noTextEdit="1"/>
              </p:cNvSpPr>
              <p:nvPr>
                <p:ph idx="1"/>
              </p:nvPr>
            </p:nvSpPr>
            <p:spPr>
              <a:blipFill>
                <a:blip r:embed="rId3"/>
                <a:stretch>
                  <a:fillRect l="-648" t="-330"/>
                </a:stretch>
              </a:blipFill>
            </p:spPr>
            <p:txBody>
              <a:bodyPr/>
              <a:lstStyle/>
              <a:p>
                <a:r>
                  <a:rPr lang="en-GB">
                    <a:noFill/>
                  </a:rPr>
                  <a:t> </a:t>
                </a:r>
              </a:p>
            </p:txBody>
          </p:sp>
        </mc:Fallback>
      </mc:AlternateContent>
    </p:spTree>
    <p:extLst>
      <p:ext uri="{BB962C8B-B14F-4D97-AF65-F5344CB8AC3E}">
        <p14:creationId xmlns:p14="http://schemas.microsoft.com/office/powerpoint/2010/main" val="1610965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Example – MCSS</a:t>
            </a:r>
          </a:p>
        </p:txBody>
      </p:sp>
      <p:sp>
        <p:nvSpPr>
          <p:cNvPr id="9" name="Text Placeholder 8">
            <a:extLst>
              <a:ext uri="{FF2B5EF4-FFF2-40B4-BE49-F238E27FC236}">
                <a16:creationId xmlns:a16="http://schemas.microsoft.com/office/drawing/2014/main" id="{F325A8B3-C1D5-4C6F-B4CC-240768A692C6}"/>
              </a:ext>
            </a:extLst>
          </p:cNvPr>
          <p:cNvSpPr>
            <a:spLocks noGrp="1"/>
          </p:cNvSpPr>
          <p:nvPr>
            <p:ph type="body" idx="1"/>
          </p:nvPr>
        </p:nvSpPr>
        <p:spPr>
          <a:xfrm>
            <a:off x="836612" y="1510061"/>
            <a:ext cx="5157787" cy="499812"/>
          </a:xfrm>
        </p:spPr>
        <p:txBody>
          <a:bodyPr/>
          <a:lstStyle/>
          <a:p>
            <a:r>
              <a:rPr lang="en-GB" dirty="0"/>
              <a:t>Iterative - Bottom-Up approach</a:t>
            </a:r>
          </a:p>
        </p:txBody>
      </p:sp>
      <p:graphicFrame>
        <p:nvGraphicFramePr>
          <p:cNvPr id="15" name="Content Placeholder 14">
            <a:extLst>
              <a:ext uri="{FF2B5EF4-FFF2-40B4-BE49-F238E27FC236}">
                <a16:creationId xmlns:a16="http://schemas.microsoft.com/office/drawing/2014/main" id="{A285F9D0-5230-4D54-B9C1-BFA6366AA1F1}"/>
              </a:ext>
            </a:extLst>
          </p:cNvPr>
          <p:cNvGraphicFramePr>
            <a:graphicFrameLocks noGrp="1"/>
          </p:cNvGraphicFramePr>
          <p:nvPr>
            <p:ph sz="half" idx="2"/>
            <p:extLst>
              <p:ext uri="{D42A27DB-BD31-4B8C-83A1-F6EECF244321}">
                <p14:modId xmlns:p14="http://schemas.microsoft.com/office/powerpoint/2010/main" val="1073510444"/>
              </p:ext>
            </p:extLst>
          </p:nvPr>
        </p:nvGraphicFramePr>
        <p:xfrm>
          <a:off x="266532" y="2342145"/>
          <a:ext cx="5731040" cy="4088909"/>
        </p:xfrm>
        <a:graphic>
          <a:graphicData uri="http://schemas.openxmlformats.org/drawingml/2006/table">
            <a:tbl>
              <a:tblPr firstRow="1" firstCol="1" bandRow="1">
                <a:tableStyleId>{5C22544A-7EE6-4342-B048-85BDC9FD1C3A}</a:tableStyleId>
              </a:tblPr>
              <a:tblGrid>
                <a:gridCol w="776205">
                  <a:extLst>
                    <a:ext uri="{9D8B030D-6E8A-4147-A177-3AD203B41FA5}">
                      <a16:colId xmlns:a16="http://schemas.microsoft.com/office/drawing/2014/main" val="3915828433"/>
                    </a:ext>
                  </a:extLst>
                </a:gridCol>
                <a:gridCol w="656267">
                  <a:extLst>
                    <a:ext uri="{9D8B030D-6E8A-4147-A177-3AD203B41FA5}">
                      <a16:colId xmlns:a16="http://schemas.microsoft.com/office/drawing/2014/main" val="154095662"/>
                    </a:ext>
                  </a:extLst>
                </a:gridCol>
                <a:gridCol w="716811">
                  <a:extLst>
                    <a:ext uri="{9D8B030D-6E8A-4147-A177-3AD203B41FA5}">
                      <a16:colId xmlns:a16="http://schemas.microsoft.com/office/drawing/2014/main" val="3420807665"/>
                    </a:ext>
                  </a:extLst>
                </a:gridCol>
                <a:gridCol w="716811">
                  <a:extLst>
                    <a:ext uri="{9D8B030D-6E8A-4147-A177-3AD203B41FA5}">
                      <a16:colId xmlns:a16="http://schemas.microsoft.com/office/drawing/2014/main" val="3503244685"/>
                    </a:ext>
                  </a:extLst>
                </a:gridCol>
                <a:gridCol w="715662">
                  <a:extLst>
                    <a:ext uri="{9D8B030D-6E8A-4147-A177-3AD203B41FA5}">
                      <a16:colId xmlns:a16="http://schemas.microsoft.com/office/drawing/2014/main" val="2869263241"/>
                    </a:ext>
                  </a:extLst>
                </a:gridCol>
                <a:gridCol w="717387">
                  <a:extLst>
                    <a:ext uri="{9D8B030D-6E8A-4147-A177-3AD203B41FA5}">
                      <a16:colId xmlns:a16="http://schemas.microsoft.com/office/drawing/2014/main" val="2169740815"/>
                    </a:ext>
                  </a:extLst>
                </a:gridCol>
                <a:gridCol w="716811">
                  <a:extLst>
                    <a:ext uri="{9D8B030D-6E8A-4147-A177-3AD203B41FA5}">
                      <a16:colId xmlns:a16="http://schemas.microsoft.com/office/drawing/2014/main" val="546446389"/>
                    </a:ext>
                  </a:extLst>
                </a:gridCol>
                <a:gridCol w="715086">
                  <a:extLst>
                    <a:ext uri="{9D8B030D-6E8A-4147-A177-3AD203B41FA5}">
                      <a16:colId xmlns:a16="http://schemas.microsoft.com/office/drawing/2014/main" val="2301941259"/>
                    </a:ext>
                  </a:extLst>
                </a:gridCol>
              </a:tblGrid>
              <a:tr h="371719">
                <a:tc>
                  <a:txBody>
                    <a:bodyPr/>
                    <a:lstStyle/>
                    <a:p>
                      <a:pPr algn="just">
                        <a:lnSpc>
                          <a:spcPct val="150000"/>
                        </a:lnSpc>
                        <a:spcAft>
                          <a:spcPts val="0"/>
                        </a:spcAft>
                      </a:pPr>
                      <a:r>
                        <a:rPr lang="en-GB" sz="1000">
                          <a:effectLst/>
                        </a:rPr>
                        <a:t>Sequences</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 </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A</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L</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S</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1213349719"/>
                  </a:ext>
                </a:extLst>
              </a:tr>
              <a:tr h="371719">
                <a:tc>
                  <a:txBody>
                    <a:bodyPr/>
                    <a:lstStyle/>
                    <a:p>
                      <a:pPr algn="just">
                        <a:lnSpc>
                          <a:spcPct val="150000"/>
                        </a:lnSpc>
                        <a:spcAft>
                          <a:spcPts val="0"/>
                        </a:spcAft>
                      </a:pPr>
                      <a:r>
                        <a:rPr lang="el-GR" sz="1000">
                          <a:effectLst/>
                        </a:rPr>
                        <a:t> </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852183747"/>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dirty="0">
                          <a:effectLst/>
                        </a:rPr>
                        <a:t>1</a:t>
                      </a:r>
                      <a:endParaRPr lang="en-GB" sz="1000" dirty="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173404294"/>
                  </a:ext>
                </a:extLst>
              </a:tr>
              <a:tr h="371719">
                <a:tc>
                  <a:txBody>
                    <a:bodyPr/>
                    <a:lstStyle/>
                    <a:p>
                      <a:pPr algn="just">
                        <a:lnSpc>
                          <a:spcPct val="150000"/>
                        </a:lnSpc>
                        <a:spcAft>
                          <a:spcPts val="0"/>
                        </a:spcAft>
                      </a:pPr>
                      <a:r>
                        <a:rPr lang="el-GR" sz="1000">
                          <a:effectLst/>
                        </a:rPr>
                        <a:t>I</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823219036"/>
                  </a:ext>
                </a:extLst>
              </a:tr>
              <a:tr h="371719">
                <a:tc>
                  <a:txBody>
                    <a:bodyPr/>
                    <a:lstStyle/>
                    <a:p>
                      <a:pPr algn="just">
                        <a:lnSpc>
                          <a:spcPct val="150000"/>
                        </a:lnSpc>
                        <a:spcAft>
                          <a:spcPts val="0"/>
                        </a:spcAft>
                      </a:pPr>
                      <a:r>
                        <a:rPr lang="el-GR" sz="1000" dirty="0">
                          <a:effectLst/>
                        </a:rPr>
                        <a:t>N</a:t>
                      </a:r>
                      <a:endParaRPr lang="en-GB" sz="1000" dirty="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047081669"/>
                  </a:ext>
                </a:extLst>
              </a:tr>
              <a:tr h="371719">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dirty="0">
                          <a:effectLst/>
                        </a:rPr>
                        <a:t>0</a:t>
                      </a:r>
                      <a:endParaRPr lang="en-GB" sz="1000" dirty="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568261185"/>
                  </a:ext>
                </a:extLst>
              </a:tr>
              <a:tr h="371719">
                <a:tc>
                  <a:txBody>
                    <a:bodyPr/>
                    <a:lstStyle/>
                    <a:p>
                      <a:pPr algn="just">
                        <a:lnSpc>
                          <a:spcPct val="150000"/>
                        </a:lnSpc>
                        <a:spcAft>
                          <a:spcPts val="0"/>
                        </a:spcAft>
                      </a:pPr>
                      <a:r>
                        <a:rPr lang="el-GR" sz="1000">
                          <a:effectLst/>
                        </a:rPr>
                        <a:t>A</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370214427"/>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904913825"/>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215369379"/>
                  </a:ext>
                </a:extLst>
              </a:tr>
              <a:tr h="371719">
                <a:tc>
                  <a:txBody>
                    <a:bodyPr/>
                    <a:lstStyle/>
                    <a:p>
                      <a:pPr algn="just">
                        <a:lnSpc>
                          <a:spcPct val="150000"/>
                        </a:lnSpc>
                        <a:spcAft>
                          <a:spcPts val="0"/>
                        </a:spcAft>
                      </a:pPr>
                      <a:r>
                        <a:rPr lang="el-GR" sz="1000">
                          <a:effectLst/>
                        </a:rPr>
                        <a:t>L</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506803173"/>
                  </a:ext>
                </a:extLst>
              </a:tr>
              <a:tr h="371719">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dirty="0">
                          <a:effectLst/>
                        </a:rPr>
                        <a:t>5</a:t>
                      </a:r>
                      <a:endParaRPr lang="en-GB" sz="1000" dirty="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575419806"/>
                  </a:ext>
                </a:extLst>
              </a:tr>
            </a:tbl>
          </a:graphicData>
        </a:graphic>
      </p:graphicFrame>
      <p:sp>
        <p:nvSpPr>
          <p:cNvPr id="11" name="Text Placeholder 10">
            <a:extLst>
              <a:ext uri="{FF2B5EF4-FFF2-40B4-BE49-F238E27FC236}">
                <a16:creationId xmlns:a16="http://schemas.microsoft.com/office/drawing/2014/main" id="{F7E13CB7-DEC3-4C5B-BD1C-F65239FCB8D3}"/>
              </a:ext>
            </a:extLst>
          </p:cNvPr>
          <p:cNvSpPr>
            <a:spLocks noGrp="1"/>
          </p:cNvSpPr>
          <p:nvPr>
            <p:ph type="body" sz="quarter" idx="3"/>
          </p:nvPr>
        </p:nvSpPr>
        <p:spPr>
          <a:xfrm>
            <a:off x="6172200" y="1440781"/>
            <a:ext cx="5183188" cy="499813"/>
          </a:xfrm>
        </p:spPr>
        <p:txBody>
          <a:bodyPr/>
          <a:lstStyle/>
          <a:p>
            <a:r>
              <a:rPr lang="en-GB" dirty="0"/>
              <a:t>Recursive – Top-Down Approach</a:t>
            </a:r>
          </a:p>
        </p:txBody>
      </p:sp>
      <p:graphicFrame>
        <p:nvGraphicFramePr>
          <p:cNvPr id="13" name="Content Placeholder 12">
            <a:extLst>
              <a:ext uri="{FF2B5EF4-FFF2-40B4-BE49-F238E27FC236}">
                <a16:creationId xmlns:a16="http://schemas.microsoft.com/office/drawing/2014/main" id="{B86A52C8-4A38-4B71-A2F0-6FABCB9E6452}"/>
              </a:ext>
            </a:extLst>
          </p:cNvPr>
          <p:cNvGraphicFramePr>
            <a:graphicFrameLocks noGrp="1"/>
          </p:cNvGraphicFramePr>
          <p:nvPr>
            <p:ph sz="quarter" idx="4"/>
            <p:extLst>
              <p:ext uri="{D42A27DB-BD31-4B8C-83A1-F6EECF244321}">
                <p14:modId xmlns:p14="http://schemas.microsoft.com/office/powerpoint/2010/main" val="4227077751"/>
              </p:ext>
            </p:extLst>
          </p:nvPr>
        </p:nvGraphicFramePr>
        <p:xfrm>
          <a:off x="6172200" y="2342146"/>
          <a:ext cx="5731041" cy="4088909"/>
        </p:xfrm>
        <a:graphic>
          <a:graphicData uri="http://schemas.openxmlformats.org/drawingml/2006/table">
            <a:tbl>
              <a:tblPr firstRow="1" firstCol="1" bandRow="1">
                <a:tableStyleId>{5C22544A-7EE6-4342-B048-85BDC9FD1C3A}</a:tableStyleId>
              </a:tblPr>
              <a:tblGrid>
                <a:gridCol w="716237">
                  <a:extLst>
                    <a:ext uri="{9D8B030D-6E8A-4147-A177-3AD203B41FA5}">
                      <a16:colId xmlns:a16="http://schemas.microsoft.com/office/drawing/2014/main" val="1984390272"/>
                    </a:ext>
                  </a:extLst>
                </a:gridCol>
                <a:gridCol w="716237">
                  <a:extLst>
                    <a:ext uri="{9D8B030D-6E8A-4147-A177-3AD203B41FA5}">
                      <a16:colId xmlns:a16="http://schemas.microsoft.com/office/drawing/2014/main" val="1425934341"/>
                    </a:ext>
                  </a:extLst>
                </a:gridCol>
                <a:gridCol w="716811">
                  <a:extLst>
                    <a:ext uri="{9D8B030D-6E8A-4147-A177-3AD203B41FA5}">
                      <a16:colId xmlns:a16="http://schemas.microsoft.com/office/drawing/2014/main" val="2050615192"/>
                    </a:ext>
                  </a:extLst>
                </a:gridCol>
                <a:gridCol w="716811">
                  <a:extLst>
                    <a:ext uri="{9D8B030D-6E8A-4147-A177-3AD203B41FA5}">
                      <a16:colId xmlns:a16="http://schemas.microsoft.com/office/drawing/2014/main" val="126845285"/>
                    </a:ext>
                  </a:extLst>
                </a:gridCol>
                <a:gridCol w="715662">
                  <a:extLst>
                    <a:ext uri="{9D8B030D-6E8A-4147-A177-3AD203B41FA5}">
                      <a16:colId xmlns:a16="http://schemas.microsoft.com/office/drawing/2014/main" val="3043224550"/>
                    </a:ext>
                  </a:extLst>
                </a:gridCol>
                <a:gridCol w="717386">
                  <a:extLst>
                    <a:ext uri="{9D8B030D-6E8A-4147-A177-3AD203B41FA5}">
                      <a16:colId xmlns:a16="http://schemas.microsoft.com/office/drawing/2014/main" val="55337700"/>
                    </a:ext>
                  </a:extLst>
                </a:gridCol>
                <a:gridCol w="716811">
                  <a:extLst>
                    <a:ext uri="{9D8B030D-6E8A-4147-A177-3AD203B41FA5}">
                      <a16:colId xmlns:a16="http://schemas.microsoft.com/office/drawing/2014/main" val="3064385650"/>
                    </a:ext>
                  </a:extLst>
                </a:gridCol>
                <a:gridCol w="715086">
                  <a:extLst>
                    <a:ext uri="{9D8B030D-6E8A-4147-A177-3AD203B41FA5}">
                      <a16:colId xmlns:a16="http://schemas.microsoft.com/office/drawing/2014/main" val="1571419779"/>
                    </a:ext>
                  </a:extLst>
                </a:gridCol>
              </a:tblGrid>
              <a:tr h="371719">
                <a:tc>
                  <a:txBody>
                    <a:bodyPr/>
                    <a:lstStyle/>
                    <a:p>
                      <a:pPr algn="just">
                        <a:lnSpc>
                          <a:spcPct val="150000"/>
                        </a:lnSpc>
                        <a:spcAft>
                          <a:spcPts val="0"/>
                        </a:spcAft>
                      </a:pPr>
                      <a:r>
                        <a:rPr lang="en-GB" sz="1000">
                          <a:effectLst/>
                        </a:rPr>
                        <a:t>Sequence</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dirty="0">
                          <a:effectLst/>
                        </a:rPr>
                        <a:t> </a:t>
                      </a:r>
                      <a:endParaRPr lang="en-GB" sz="1000" dirty="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A</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L</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S</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869982883"/>
                  </a:ext>
                </a:extLst>
              </a:tr>
              <a:tr h="371719">
                <a:tc>
                  <a:txBody>
                    <a:bodyPr/>
                    <a:lstStyle/>
                    <a:p>
                      <a:pPr algn="just">
                        <a:lnSpc>
                          <a:spcPct val="150000"/>
                        </a:lnSpc>
                        <a:spcAft>
                          <a:spcPts val="0"/>
                        </a:spcAft>
                      </a:pPr>
                      <a:r>
                        <a:rPr lang="el-GR" sz="1000">
                          <a:effectLst/>
                        </a:rPr>
                        <a:t> </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504550851"/>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dirty="0">
                          <a:effectLst/>
                        </a:rPr>
                        <a:t>0</a:t>
                      </a:r>
                      <a:endParaRPr lang="en-GB" sz="1000" dirty="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900880782"/>
                  </a:ext>
                </a:extLst>
              </a:tr>
              <a:tr h="371719">
                <a:tc>
                  <a:txBody>
                    <a:bodyPr/>
                    <a:lstStyle/>
                    <a:p>
                      <a:pPr algn="just">
                        <a:lnSpc>
                          <a:spcPct val="150000"/>
                        </a:lnSpc>
                        <a:spcAft>
                          <a:spcPts val="0"/>
                        </a:spcAft>
                      </a:pPr>
                      <a:r>
                        <a:rPr lang="el-GR" sz="1000">
                          <a:effectLst/>
                        </a:rPr>
                        <a:t>I</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dirty="0">
                          <a:effectLst/>
                        </a:rPr>
                        <a:t>1</a:t>
                      </a:r>
                      <a:endParaRPr lang="en-GB" sz="1000" dirty="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795058416"/>
                  </a:ext>
                </a:extLst>
              </a:tr>
              <a:tr h="371719">
                <a:tc>
                  <a:txBody>
                    <a:bodyPr/>
                    <a:lstStyle/>
                    <a:p>
                      <a:pPr algn="just">
                        <a:lnSpc>
                          <a:spcPct val="150000"/>
                        </a:lnSpc>
                        <a:spcAft>
                          <a:spcPts val="0"/>
                        </a:spcAft>
                      </a:pPr>
                      <a:r>
                        <a:rPr lang="el-GR" sz="1000">
                          <a:effectLst/>
                        </a:rPr>
                        <a:t>N</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39648325"/>
                  </a:ext>
                </a:extLst>
              </a:tr>
              <a:tr h="371719">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975295548"/>
                  </a:ext>
                </a:extLst>
              </a:tr>
              <a:tr h="371719">
                <a:tc>
                  <a:txBody>
                    <a:bodyPr/>
                    <a:lstStyle/>
                    <a:p>
                      <a:pPr algn="just">
                        <a:lnSpc>
                          <a:spcPct val="150000"/>
                        </a:lnSpc>
                        <a:spcAft>
                          <a:spcPts val="0"/>
                        </a:spcAft>
                      </a:pPr>
                      <a:r>
                        <a:rPr lang="el-GR" sz="1000">
                          <a:effectLst/>
                        </a:rPr>
                        <a:t>A</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4115689178"/>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513756129"/>
                  </a:ext>
                </a:extLst>
              </a:tr>
              <a:tr h="371719">
                <a:tc>
                  <a:txBody>
                    <a:bodyPr/>
                    <a:lstStyle/>
                    <a:p>
                      <a:pPr algn="just">
                        <a:lnSpc>
                          <a:spcPct val="150000"/>
                        </a:lnSpc>
                        <a:spcAft>
                          <a:spcPts val="0"/>
                        </a:spcAft>
                      </a:pPr>
                      <a:r>
                        <a:rPr lang="el-GR" sz="1000">
                          <a:effectLst/>
                        </a:rPr>
                        <a:t>P</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091336329"/>
                  </a:ext>
                </a:extLst>
              </a:tr>
              <a:tr h="371719">
                <a:tc>
                  <a:txBody>
                    <a:bodyPr/>
                    <a:lstStyle/>
                    <a:p>
                      <a:pPr algn="just">
                        <a:lnSpc>
                          <a:spcPct val="150000"/>
                        </a:lnSpc>
                        <a:spcAft>
                          <a:spcPts val="0"/>
                        </a:spcAft>
                      </a:pPr>
                      <a:r>
                        <a:rPr lang="el-GR" sz="1000">
                          <a:effectLst/>
                        </a:rPr>
                        <a:t>L</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4294085398"/>
                  </a:ext>
                </a:extLst>
              </a:tr>
              <a:tr h="371719">
                <a:tc>
                  <a:txBody>
                    <a:bodyPr/>
                    <a:lstStyle/>
                    <a:p>
                      <a:pPr algn="just">
                        <a:lnSpc>
                          <a:spcPct val="150000"/>
                        </a:lnSpc>
                        <a:spcAft>
                          <a:spcPts val="0"/>
                        </a:spcAft>
                      </a:pPr>
                      <a:r>
                        <a:rPr lang="el-GR" sz="1000">
                          <a:effectLst/>
                        </a:rPr>
                        <a:t>E</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dirty="0">
                          <a:effectLst/>
                        </a:rPr>
                        <a:t>5</a:t>
                      </a:r>
                      <a:endParaRPr lang="en-GB" sz="1000" dirty="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065216226"/>
                  </a:ext>
                </a:extLst>
              </a:tr>
            </a:tbl>
          </a:graphicData>
        </a:graphic>
      </p:graphicFrame>
    </p:spTree>
    <p:extLst>
      <p:ext uri="{BB962C8B-B14F-4D97-AF65-F5344CB8AC3E}">
        <p14:creationId xmlns:p14="http://schemas.microsoft.com/office/powerpoint/2010/main" val="3449584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Implementation - MCSS</a:t>
            </a:r>
          </a:p>
        </p:txBody>
      </p:sp>
      <p:sp>
        <p:nvSpPr>
          <p:cNvPr id="9" name="Text Placeholder 8">
            <a:extLst>
              <a:ext uri="{FF2B5EF4-FFF2-40B4-BE49-F238E27FC236}">
                <a16:creationId xmlns:a16="http://schemas.microsoft.com/office/drawing/2014/main" id="{F325A8B3-C1D5-4C6F-B4CC-240768A692C6}"/>
              </a:ext>
            </a:extLst>
          </p:cNvPr>
          <p:cNvSpPr>
            <a:spLocks noGrp="1"/>
          </p:cNvSpPr>
          <p:nvPr>
            <p:ph type="body" idx="1"/>
          </p:nvPr>
        </p:nvSpPr>
        <p:spPr>
          <a:xfrm>
            <a:off x="836612" y="1510061"/>
            <a:ext cx="5157787" cy="499812"/>
          </a:xfrm>
        </p:spPr>
        <p:txBody>
          <a:bodyPr/>
          <a:lstStyle/>
          <a:p>
            <a:r>
              <a:rPr lang="en-GB" dirty="0"/>
              <a:t>Iterative - Bottom-Up approach</a:t>
            </a:r>
          </a:p>
        </p:txBody>
      </p:sp>
      <p:pic>
        <p:nvPicPr>
          <p:cNvPr id="20" name="Content Placeholder 19">
            <a:extLst>
              <a:ext uri="{FF2B5EF4-FFF2-40B4-BE49-F238E27FC236}">
                <a16:creationId xmlns:a16="http://schemas.microsoft.com/office/drawing/2014/main" id="{47C3C46C-1BE4-4A4F-9FB1-277099A2FC39}"/>
              </a:ext>
            </a:extLst>
          </p:cNvPr>
          <p:cNvPicPr>
            <a:picLocks noGrp="1" noChangeAspect="1"/>
          </p:cNvPicPr>
          <p:nvPr>
            <p:ph sz="half" idx="2"/>
          </p:nvPr>
        </p:nvPicPr>
        <p:blipFill>
          <a:blip r:embed="rId3">
            <a:alphaModFix/>
          </a:blip>
          <a:stretch>
            <a:fillRect/>
          </a:stretch>
        </p:blipFill>
        <p:spPr>
          <a:xfrm>
            <a:off x="839788" y="2835624"/>
            <a:ext cx="5157787" cy="2581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F7E13CB7-DEC3-4C5B-BD1C-F65239FCB8D3}"/>
              </a:ext>
            </a:extLst>
          </p:cNvPr>
          <p:cNvSpPr>
            <a:spLocks noGrp="1"/>
          </p:cNvSpPr>
          <p:nvPr>
            <p:ph type="body" sz="quarter" idx="3"/>
          </p:nvPr>
        </p:nvSpPr>
        <p:spPr>
          <a:xfrm>
            <a:off x="6172200" y="1440781"/>
            <a:ext cx="5183188" cy="499813"/>
          </a:xfrm>
        </p:spPr>
        <p:txBody>
          <a:bodyPr/>
          <a:lstStyle/>
          <a:p>
            <a:r>
              <a:rPr lang="en-GB" dirty="0"/>
              <a:t>Recursive – Top-Down Approach</a:t>
            </a:r>
          </a:p>
        </p:txBody>
      </p:sp>
      <p:pic>
        <p:nvPicPr>
          <p:cNvPr id="19" name="Content Placeholder 18">
            <a:extLst>
              <a:ext uri="{FF2B5EF4-FFF2-40B4-BE49-F238E27FC236}">
                <a16:creationId xmlns:a16="http://schemas.microsoft.com/office/drawing/2014/main" id="{2C7EFBAB-41AB-4BAF-BD8D-8EE259AFCE6A}"/>
              </a:ext>
            </a:extLst>
          </p:cNvPr>
          <p:cNvPicPr>
            <a:picLocks noGrp="1" noChangeAspect="1"/>
          </p:cNvPicPr>
          <p:nvPr>
            <p:ph sz="quarter" idx="4"/>
          </p:nvPr>
        </p:nvPicPr>
        <p:blipFill>
          <a:blip r:embed="rId4"/>
          <a:stretch>
            <a:fillRect/>
          </a:stretch>
        </p:blipFill>
        <p:spPr>
          <a:xfrm>
            <a:off x="6184962" y="2835624"/>
            <a:ext cx="5157663" cy="2581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917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MCSS </a:t>
            </a:r>
            <a:br>
              <a:rPr lang="en-GB" dirty="0"/>
            </a:br>
            <a:r>
              <a:rPr lang="en-GB" dirty="0"/>
              <a:t>(Alphabet size = 26)</a:t>
            </a:r>
          </a:p>
        </p:txBody>
      </p:sp>
      <p:sp>
        <p:nvSpPr>
          <p:cNvPr id="4" name="Text Placeholder 3">
            <a:extLst>
              <a:ext uri="{FF2B5EF4-FFF2-40B4-BE49-F238E27FC236}">
                <a16:creationId xmlns:a16="http://schemas.microsoft.com/office/drawing/2014/main" id="{A5234B7E-5816-4E79-9E57-0335F8ABBB42}"/>
              </a:ext>
            </a:extLst>
          </p:cNvPr>
          <p:cNvSpPr>
            <a:spLocks noGrp="1"/>
          </p:cNvSpPr>
          <p:nvPr>
            <p:ph type="body" idx="1"/>
          </p:nvPr>
        </p:nvSpPr>
        <p:spPr/>
        <p:txBody>
          <a:bodyPr/>
          <a:lstStyle/>
          <a:p>
            <a:r>
              <a:rPr lang="en-GB" dirty="0"/>
              <a:t>Execution time in seconds</a:t>
            </a:r>
          </a:p>
        </p:txBody>
      </p:sp>
      <p:sp>
        <p:nvSpPr>
          <p:cNvPr id="6" name="Text Placeholder 5">
            <a:extLst>
              <a:ext uri="{FF2B5EF4-FFF2-40B4-BE49-F238E27FC236}">
                <a16:creationId xmlns:a16="http://schemas.microsoft.com/office/drawing/2014/main" id="{405C81C8-E22C-43D3-A76C-D38E63E69D3C}"/>
              </a:ext>
            </a:extLst>
          </p:cNvPr>
          <p:cNvSpPr>
            <a:spLocks noGrp="1"/>
          </p:cNvSpPr>
          <p:nvPr>
            <p:ph type="body" sz="quarter" idx="3"/>
          </p:nvPr>
        </p:nvSpPr>
        <p:spPr/>
        <p:txBody>
          <a:bodyPr/>
          <a:lstStyle/>
          <a:p>
            <a:r>
              <a:rPr lang="en-GB" dirty="0"/>
              <a:t>Memory usage in Megabytes</a:t>
            </a:r>
          </a:p>
        </p:txBody>
      </p:sp>
      <p:graphicFrame>
        <p:nvGraphicFramePr>
          <p:cNvPr id="12" name="Content Placeholder 11">
            <a:extLst>
              <a:ext uri="{FF2B5EF4-FFF2-40B4-BE49-F238E27FC236}">
                <a16:creationId xmlns:a16="http://schemas.microsoft.com/office/drawing/2014/main" id="{00000000-0008-0000-0400-00001E000000}"/>
              </a:ext>
            </a:extLst>
          </p:cNvPr>
          <p:cNvGraphicFramePr>
            <a:graphicFrameLocks noGrp="1"/>
          </p:cNvGraphicFramePr>
          <p:nvPr>
            <p:ph sz="quarter" idx="4"/>
          </p:nvPr>
        </p:nvGraphicFramePr>
        <p:xfrm>
          <a:off x="6172200" y="2911475"/>
          <a:ext cx="5095875" cy="28797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ontent Placeholder 13">
            <a:extLst>
              <a:ext uri="{FF2B5EF4-FFF2-40B4-BE49-F238E27FC236}">
                <a16:creationId xmlns:a16="http://schemas.microsoft.com/office/drawing/2014/main" id="{00000000-0008-0000-0400-000018000000}"/>
              </a:ext>
            </a:extLst>
          </p:cNvPr>
          <p:cNvGraphicFramePr>
            <a:graphicFrameLocks noGrp="1"/>
          </p:cNvGraphicFramePr>
          <p:nvPr>
            <p:ph sz="half" idx="2"/>
          </p:nvPr>
        </p:nvGraphicFramePr>
        <p:xfrm>
          <a:off x="914400" y="2911475"/>
          <a:ext cx="5106988" cy="2879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04076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MCSS</a:t>
            </a:r>
            <a:br>
              <a:rPr lang="en-GB" dirty="0"/>
            </a:br>
            <a:r>
              <a:rPr lang="en-GB" dirty="0"/>
              <a:t>varying alphabet sizes</a:t>
            </a:r>
          </a:p>
        </p:txBody>
      </p:sp>
      <p:sp>
        <p:nvSpPr>
          <p:cNvPr id="4" name="Text Placeholder 3">
            <a:extLst>
              <a:ext uri="{FF2B5EF4-FFF2-40B4-BE49-F238E27FC236}">
                <a16:creationId xmlns:a16="http://schemas.microsoft.com/office/drawing/2014/main" id="{A5234B7E-5816-4E79-9E57-0335F8ABBB42}"/>
              </a:ext>
            </a:extLst>
          </p:cNvPr>
          <p:cNvSpPr>
            <a:spLocks noGrp="1"/>
          </p:cNvSpPr>
          <p:nvPr>
            <p:ph type="body" idx="1"/>
          </p:nvPr>
        </p:nvSpPr>
        <p:spPr/>
        <p:txBody>
          <a:bodyPr/>
          <a:lstStyle/>
          <a:p>
            <a:r>
              <a:rPr lang="en-GB" dirty="0"/>
              <a:t>Execution time (Seconds) Iterative approach</a:t>
            </a:r>
          </a:p>
        </p:txBody>
      </p:sp>
      <p:sp>
        <p:nvSpPr>
          <p:cNvPr id="6" name="Text Placeholder 5">
            <a:extLst>
              <a:ext uri="{FF2B5EF4-FFF2-40B4-BE49-F238E27FC236}">
                <a16:creationId xmlns:a16="http://schemas.microsoft.com/office/drawing/2014/main" id="{405C81C8-E22C-43D3-A76C-D38E63E69D3C}"/>
              </a:ext>
            </a:extLst>
          </p:cNvPr>
          <p:cNvSpPr>
            <a:spLocks noGrp="1"/>
          </p:cNvSpPr>
          <p:nvPr>
            <p:ph type="body" sz="quarter" idx="3"/>
          </p:nvPr>
        </p:nvSpPr>
        <p:spPr/>
        <p:txBody>
          <a:bodyPr/>
          <a:lstStyle/>
          <a:p>
            <a:r>
              <a:rPr lang="en-GB" dirty="0"/>
              <a:t>Execution time (Seconds) Recursive approach</a:t>
            </a:r>
          </a:p>
        </p:txBody>
      </p:sp>
      <p:pic>
        <p:nvPicPr>
          <p:cNvPr id="7" name="Content Placeholder 6">
            <a:extLst>
              <a:ext uri="{FF2B5EF4-FFF2-40B4-BE49-F238E27FC236}">
                <a16:creationId xmlns:a16="http://schemas.microsoft.com/office/drawing/2014/main" id="{C6972BDD-C2D1-4894-BF9B-7A9A0C50F972}"/>
              </a:ext>
            </a:extLst>
          </p:cNvPr>
          <p:cNvPicPr>
            <a:picLocks noGrp="1" noChangeAspect="1"/>
          </p:cNvPicPr>
          <p:nvPr>
            <p:ph sz="half" idx="2"/>
          </p:nvPr>
        </p:nvPicPr>
        <p:blipFill>
          <a:blip r:embed="rId2"/>
          <a:stretch>
            <a:fillRect/>
          </a:stretch>
        </p:blipFill>
        <p:spPr>
          <a:xfrm>
            <a:off x="914400" y="3071880"/>
            <a:ext cx="5106988" cy="2558914"/>
          </a:xfrm>
          <a:prstGeom prst="rect">
            <a:avLst/>
          </a:prstGeom>
        </p:spPr>
      </p:pic>
      <p:pic>
        <p:nvPicPr>
          <p:cNvPr id="8" name="Content Placeholder 7">
            <a:extLst>
              <a:ext uri="{FF2B5EF4-FFF2-40B4-BE49-F238E27FC236}">
                <a16:creationId xmlns:a16="http://schemas.microsoft.com/office/drawing/2014/main" id="{AE937D94-6434-4499-A0C5-2CC4FDD59193}"/>
              </a:ext>
            </a:extLst>
          </p:cNvPr>
          <p:cNvPicPr>
            <a:picLocks noGrp="1" noChangeAspect="1"/>
          </p:cNvPicPr>
          <p:nvPr>
            <p:ph sz="quarter" idx="4"/>
          </p:nvPr>
        </p:nvPicPr>
        <p:blipFill>
          <a:blip r:embed="rId3"/>
          <a:stretch>
            <a:fillRect/>
          </a:stretch>
        </p:blipFill>
        <p:spPr>
          <a:xfrm>
            <a:off x="6172200" y="3074664"/>
            <a:ext cx="5095875" cy="2553346"/>
          </a:xfrm>
          <a:prstGeom prst="rect">
            <a:avLst/>
          </a:prstGeom>
        </p:spPr>
      </p:pic>
    </p:spTree>
    <p:extLst>
      <p:ext uri="{BB962C8B-B14F-4D97-AF65-F5344CB8AC3E}">
        <p14:creationId xmlns:p14="http://schemas.microsoft.com/office/powerpoint/2010/main" val="357071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Digging Further – </a:t>
            </a:r>
            <a:br>
              <a:rPr lang="en-GB" dirty="0"/>
            </a:br>
            <a:r>
              <a:rPr lang="en-GB" dirty="0"/>
              <a:t>0-1 Knapsack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p:txBody>
              <a:bodyPr/>
              <a:lstStyle/>
              <a:p>
                <a:r>
                  <a:rPr lang="en-GB" dirty="0"/>
                  <a:t>The problem of maximizing the value of a selection of items for a given capacity limit.</a:t>
                </a:r>
              </a:p>
              <a:p>
                <a:pPr lvl="1"/>
                <a:r>
                  <a:rPr lang="en-GB" dirty="0"/>
                  <a:t>We generate </a:t>
                </a:r>
                <a:r>
                  <a:rPr lang="en-GB" i="1" dirty="0"/>
                  <a:t>N</a:t>
                </a:r>
                <a:r>
                  <a:rPr lang="en-GB" dirty="0"/>
                  <a:t>, items with random weight (</a:t>
                </a:r>
                <a:r>
                  <a:rPr lang="en-GB" i="1" dirty="0"/>
                  <a:t>Wi</a:t>
                </a:r>
                <a:r>
                  <a:rPr lang="en-GB" dirty="0"/>
                  <a:t>) and worth (</a:t>
                </a:r>
                <a:r>
                  <a:rPr lang="en-GB" i="1" dirty="0"/>
                  <a:t>Vi</a:t>
                </a:r>
                <a:r>
                  <a:rPr lang="en-GB" dirty="0"/>
                  <a:t>) values.</a:t>
                </a:r>
              </a:p>
              <a:p>
                <a:pPr lvl="1"/>
                <a:r>
                  <a:rPr lang="en-GB" dirty="0"/>
                  <a:t>We aim to find the selection of items with maximum value for given size </a:t>
                </a:r>
                <a:r>
                  <a:rPr lang="en-GB" i="1" dirty="0"/>
                  <a:t>C</a:t>
                </a:r>
                <a:r>
                  <a:rPr lang="en-GB" dirty="0"/>
                  <a:t>.</a:t>
                </a:r>
              </a:p>
              <a:p>
                <a:pPr marL="457200" lvl="1"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r>
                        <a:rPr lang="en-GB" i="1">
                          <a:effectLst/>
                          <a:latin typeface="Cambria Math" panose="02040503050406030204" pitchFamily="18" charset="0"/>
                        </a:rPr>
                        <m:t>𝑃</m:t>
                      </m:r>
                      <m:d>
                        <m:dPr>
                          <m:ctrlPr>
                            <a:rPr lang="en-GB" i="1">
                              <a:effectLst/>
                              <a:latin typeface="Cambria Math" panose="02040503050406030204" pitchFamily="18" charset="0"/>
                            </a:rPr>
                          </m:ctrlPr>
                        </m:dPr>
                        <m:e>
                          <m:r>
                            <a:rPr lang="en-GB" i="1">
                              <a:effectLst/>
                              <a:latin typeface="Cambria Math" panose="02040503050406030204" pitchFamily="18" charset="0"/>
                            </a:rPr>
                            <m:t>𝑖</m:t>
                          </m:r>
                          <m:r>
                            <a:rPr lang="en-GB" i="1">
                              <a:effectLst/>
                              <a:latin typeface="Cambria Math" panose="02040503050406030204" pitchFamily="18" charset="0"/>
                            </a:rPr>
                            <m:t>,</m:t>
                          </m:r>
                          <m:r>
                            <a:rPr lang="en-GB" i="1">
                              <a:effectLst/>
                              <a:latin typeface="Cambria Math" panose="02040503050406030204" pitchFamily="18" charset="0"/>
                            </a:rPr>
                            <m:t>𝑗</m:t>
                          </m:r>
                        </m:e>
                      </m:d>
                      <m:r>
                        <a:rPr lang="en-GB" i="1">
                          <a:effectLst/>
                          <a:latin typeface="Cambria Math" panose="02040503050406030204" pitchFamily="18" charset="0"/>
                        </a:rPr>
                        <m:t>=0</m:t>
                      </m:r>
                      <m:r>
                        <m:rPr>
                          <m:nor/>
                        </m:rPr>
                        <a:rPr lang="en-GB" dirty="0">
                          <a:effectLst/>
                        </a:rPr>
                        <m:t> 	</m:t>
                      </m:r>
                      <m:r>
                        <m:rPr>
                          <m:nor/>
                        </m:rPr>
                        <a:rPr lang="en-GB" b="1" dirty="0">
                          <a:effectLst/>
                        </a:rPr>
                        <m:t>if</m:t>
                      </m:r>
                      <m:r>
                        <m:rPr>
                          <m:nor/>
                        </m:rPr>
                        <a:rPr lang="en-GB" dirty="0">
                          <a:effectLst/>
                        </a:rPr>
                        <m:t> </m:t>
                      </m:r>
                      <m:r>
                        <a:rPr lang="en-GB" i="1">
                          <a:effectLst/>
                          <a:latin typeface="Cambria Math" panose="02040503050406030204" pitchFamily="18" charset="0"/>
                        </a:rPr>
                        <m:t>𝑖</m:t>
                      </m:r>
                      <m:r>
                        <a:rPr lang="en-GB" i="1">
                          <a:effectLst/>
                          <a:latin typeface="Cambria Math" panose="02040503050406030204" pitchFamily="18" charset="0"/>
                        </a:rPr>
                        <m:t>=0</m:t>
                      </m:r>
                      <m:r>
                        <m:rPr>
                          <m:nor/>
                        </m:rPr>
                        <a:rPr lang="en-GB" dirty="0">
                          <a:effectLst/>
                        </a:rPr>
                        <m:t>   </m:t>
                      </m:r>
                      <m:r>
                        <m:rPr>
                          <m:nor/>
                        </m:rPr>
                        <a:rPr lang="en-GB" b="1" dirty="0">
                          <a:effectLst/>
                        </a:rPr>
                        <m:t>or</m:t>
                      </m:r>
                      <m:r>
                        <m:rPr>
                          <m:nor/>
                        </m:rPr>
                        <a:rPr lang="en-GB" b="1" dirty="0">
                          <a:effectLst/>
                        </a:rPr>
                        <m:t>  </m:t>
                      </m:r>
                      <m:r>
                        <m:rPr>
                          <m:nor/>
                        </m:rPr>
                        <a:rPr lang="en-GB" dirty="0">
                          <a:effectLst/>
                        </a:rPr>
                        <m:t> </m:t>
                      </m:r>
                      <m:r>
                        <m:rPr>
                          <m:nor/>
                        </m:rPr>
                        <a:rPr lang="en-GB" dirty="0">
                          <a:effectLst/>
                        </a:rPr>
                        <m:t>j</m:t>
                      </m:r>
                      <m:r>
                        <a:rPr lang="en-GB" i="1">
                          <a:effectLst/>
                          <a:latin typeface="Cambria Math" panose="02040503050406030204" pitchFamily="18" charset="0"/>
                        </a:rPr>
                        <m:t>=0</m:t>
                      </m:r>
                      <m:r>
                        <m:rPr>
                          <m:nor/>
                        </m:rPr>
                        <a:rPr lang="en-GB" dirty="0">
                          <a:effectLst/>
                        </a:rPr>
                        <m:t>   </m:t>
                      </m:r>
                      <m:r>
                        <m:rPr>
                          <m:nor/>
                        </m:rPr>
                        <a:rPr lang="en-GB" b="1" dirty="0">
                          <a:effectLst/>
                        </a:rPr>
                        <m:t>(</m:t>
                      </m:r>
                      <m:r>
                        <m:rPr>
                          <m:nor/>
                        </m:rPr>
                        <a:rPr lang="en-GB" b="1" dirty="0">
                          <a:effectLst/>
                        </a:rPr>
                        <m:t>end</m:t>
                      </m:r>
                      <m:r>
                        <m:rPr>
                          <m:nor/>
                        </m:rPr>
                        <a:rPr lang="en-GB" b="1" dirty="0">
                          <a:effectLst/>
                        </a:rPr>
                        <m:t> </m:t>
                      </m:r>
                      <m:r>
                        <m:rPr>
                          <m:nor/>
                        </m:rPr>
                        <a:rPr lang="en-GB" b="1" dirty="0">
                          <a:effectLst/>
                        </a:rPr>
                        <m:t>cases</m:t>
                      </m:r>
                      <m:r>
                        <m:rPr>
                          <m:nor/>
                        </m:rPr>
                        <a:rPr lang="en-GB" b="1" dirty="0">
                          <a:effectLst/>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a:effectLst/>
                          <a:latin typeface="Cambria Math" panose="02040503050406030204" pitchFamily="18" charset="0"/>
                        </a:rPr>
                        <m:t>𝑃</m:t>
                      </m:r>
                      <m:d>
                        <m:dPr>
                          <m:ctrlPr>
                            <a:rPr lang="en-GB" i="1">
                              <a:effectLst/>
                              <a:latin typeface="Cambria Math" panose="02040503050406030204" pitchFamily="18" charset="0"/>
                            </a:rPr>
                          </m:ctrlPr>
                        </m:dPr>
                        <m:e>
                          <m:r>
                            <a:rPr lang="en-GB" i="1">
                              <a:effectLst/>
                              <a:latin typeface="Cambria Math" panose="02040503050406030204" pitchFamily="18" charset="0"/>
                            </a:rPr>
                            <m:t>𝑖</m:t>
                          </m:r>
                          <m:r>
                            <a:rPr lang="en-GB" i="1">
                              <a:effectLst/>
                              <a:latin typeface="Cambria Math" panose="02040503050406030204" pitchFamily="18" charset="0"/>
                            </a:rPr>
                            <m:t>,</m:t>
                          </m:r>
                          <m:r>
                            <a:rPr lang="en-GB" i="1">
                              <a:effectLst/>
                              <a:latin typeface="Cambria Math" panose="02040503050406030204" pitchFamily="18" charset="0"/>
                            </a:rPr>
                            <m:t>𝑗</m:t>
                          </m:r>
                        </m:e>
                      </m:d>
                      <m:r>
                        <a:rPr lang="en-GB" i="1">
                          <a:effectLst/>
                          <a:latin typeface="Cambria Math" panose="02040503050406030204" pitchFamily="18" charset="0"/>
                        </a:rPr>
                        <m:t>=</m:t>
                      </m:r>
                      <m:func>
                        <m:funcPr>
                          <m:ctrlPr>
                            <a:rPr lang="en-GB" i="1">
                              <a:effectLst/>
                              <a:latin typeface="Cambria Math" panose="02040503050406030204" pitchFamily="18" charset="0"/>
                            </a:rPr>
                          </m:ctrlPr>
                        </m:funcPr>
                        <m:fName>
                          <m:r>
                            <a:rPr lang="en-GB">
                              <a:effectLst/>
                              <a:latin typeface="Cambria Math" panose="02040503050406030204" pitchFamily="18" charset="0"/>
                            </a:rPr>
                            <m:t> </m:t>
                          </m:r>
                          <m:r>
                            <m:rPr>
                              <m:sty m:val="p"/>
                            </m:rPr>
                            <a:rPr lang="en-GB">
                              <a:effectLst/>
                              <a:latin typeface="Cambria Math" panose="02040503050406030204" pitchFamily="18" charset="0"/>
                            </a:rPr>
                            <m:t>max</m:t>
                          </m:r>
                        </m:fName>
                        <m:e>
                          <m:d>
                            <m:dPr>
                              <m:ctrlPr>
                                <a:rPr lang="en-GB" i="1">
                                  <a:effectLst/>
                                  <a:latin typeface="Cambria Math" panose="02040503050406030204" pitchFamily="18" charset="0"/>
                                </a:rPr>
                              </m:ctrlPr>
                            </m:dPr>
                            <m:e>
                              <m:r>
                                <a:rPr lang="en-GB">
                                  <a:effectLst/>
                                  <a:latin typeface="Cambria Math" panose="02040503050406030204" pitchFamily="18" charset="0"/>
                                </a:rPr>
                                <m:t> </m:t>
                              </m:r>
                              <m:r>
                                <m:rPr>
                                  <m:sty m:val="p"/>
                                </m:rPr>
                                <a:rPr lang="en-GB">
                                  <a:effectLst/>
                                  <a:latin typeface="Cambria Math" panose="02040503050406030204" pitchFamily="18" charset="0"/>
                                </a:rPr>
                                <m:t>Vi</m:t>
                              </m:r>
                              <m:r>
                                <a:rPr lang="en-GB">
                                  <a:effectLst/>
                                  <a:latin typeface="Cambria Math" panose="02040503050406030204" pitchFamily="18" charset="0"/>
                                </a:rPr>
                                <m:t>+ </m:t>
                              </m:r>
                              <m:r>
                                <m:rPr>
                                  <m:sty m:val="p"/>
                                </m:rPr>
                                <a:rPr lang="en-GB">
                                  <a:effectLst/>
                                  <a:latin typeface="Cambria Math" panose="02040503050406030204" pitchFamily="18" charset="0"/>
                                </a:rPr>
                                <m:t>P</m:t>
                              </m:r>
                              <m:d>
                                <m:dPr>
                                  <m:ctrlPr>
                                    <a:rPr lang="en-GB" i="1">
                                      <a:effectLst/>
                                      <a:latin typeface="Cambria Math" panose="02040503050406030204" pitchFamily="18" charset="0"/>
                                    </a:rPr>
                                  </m:ctrlPr>
                                </m:dPr>
                                <m:e>
                                  <m:r>
                                    <m:rPr>
                                      <m:sty m:val="p"/>
                                    </m:rPr>
                                    <a:rPr lang="en-GB">
                                      <a:effectLst/>
                                      <a:latin typeface="Cambria Math" panose="02040503050406030204" pitchFamily="18" charset="0"/>
                                    </a:rPr>
                                    <m:t>i</m:t>
                                  </m:r>
                                  <m:r>
                                    <a:rPr lang="en-GB" i="1">
                                      <a:effectLst/>
                                      <a:latin typeface="Cambria Math" panose="02040503050406030204" pitchFamily="18" charset="0"/>
                                    </a:rPr>
                                    <m:t>−</m:t>
                                  </m:r>
                                  <m:r>
                                    <a:rPr lang="en-GB">
                                      <a:effectLst/>
                                      <a:latin typeface="Cambria Math" panose="02040503050406030204" pitchFamily="18" charset="0"/>
                                    </a:rPr>
                                    <m:t>1, </m:t>
                                  </m:r>
                                  <m:r>
                                    <m:rPr>
                                      <m:sty m:val="p"/>
                                    </m:rPr>
                                    <a:rPr lang="en-GB">
                                      <a:effectLst/>
                                      <a:latin typeface="Cambria Math" panose="02040503050406030204" pitchFamily="18" charset="0"/>
                                    </a:rPr>
                                    <m:t>j</m:t>
                                  </m:r>
                                </m:e>
                              </m:d>
                              <m:r>
                                <a:rPr lang="en-GB" i="1">
                                  <a:effectLst/>
                                  <a:latin typeface="Cambria Math" panose="02040503050406030204" pitchFamily="18" charset="0"/>
                                </a:rPr>
                                <m:t>, </m:t>
                              </m:r>
                              <m:r>
                                <m:rPr>
                                  <m:sty m:val="p"/>
                                </m:rPr>
                                <a:rPr lang="en-GB">
                                  <a:effectLst/>
                                  <a:latin typeface="Cambria Math" panose="02040503050406030204" pitchFamily="18" charset="0"/>
                                </a:rPr>
                                <m:t>P</m:t>
                              </m:r>
                              <m:d>
                                <m:dPr>
                                  <m:ctrlPr>
                                    <a:rPr lang="en-GB" i="1">
                                      <a:effectLst/>
                                      <a:latin typeface="Cambria Math" panose="02040503050406030204" pitchFamily="18" charset="0"/>
                                    </a:rPr>
                                  </m:ctrlPr>
                                </m:dPr>
                                <m:e>
                                  <m:r>
                                    <m:rPr>
                                      <m:sty m:val="p"/>
                                    </m:rPr>
                                    <a:rPr lang="en-GB">
                                      <a:effectLst/>
                                      <a:latin typeface="Cambria Math" panose="02040503050406030204" pitchFamily="18" charset="0"/>
                                    </a:rPr>
                                    <m:t>i</m:t>
                                  </m:r>
                                  <m:r>
                                    <a:rPr lang="en-GB" i="1">
                                      <a:effectLst/>
                                      <a:latin typeface="Cambria Math" panose="02040503050406030204" pitchFamily="18" charset="0"/>
                                    </a:rPr>
                                    <m:t>−</m:t>
                                  </m:r>
                                  <m:r>
                                    <a:rPr lang="en-GB">
                                      <a:effectLst/>
                                      <a:latin typeface="Cambria Math" panose="02040503050406030204" pitchFamily="18" charset="0"/>
                                    </a:rPr>
                                    <m:t>1, </m:t>
                                  </m:r>
                                  <m:r>
                                    <m:rPr>
                                      <m:sty m:val="p"/>
                                    </m:rPr>
                                    <a:rPr lang="en-GB">
                                      <a:effectLst/>
                                      <a:latin typeface="Cambria Math" panose="02040503050406030204" pitchFamily="18" charset="0"/>
                                    </a:rPr>
                                    <m:t>j</m:t>
                                  </m:r>
                                </m:e>
                              </m:d>
                              <m:r>
                                <a:rPr lang="en-GB" i="1">
                                  <a:effectLst/>
                                  <a:latin typeface="Cambria Math" panose="02040503050406030204" pitchFamily="18" charset="0"/>
                                </a:rPr>
                                <m:t> </m:t>
                              </m:r>
                            </m:e>
                          </m:d>
                        </m:e>
                      </m:func>
                      <m:r>
                        <m:rPr>
                          <m:nor/>
                        </m:rPr>
                        <a:rPr lang="en-GB" dirty="0">
                          <a:effectLst/>
                        </a:rPr>
                        <m:t>   </m:t>
                      </m:r>
                      <m:r>
                        <m:rPr>
                          <m:nor/>
                        </m:rPr>
                        <a:rPr lang="en-GB" b="1" dirty="0">
                          <a:effectLst/>
                        </a:rPr>
                        <m:t>if</m:t>
                      </m:r>
                      <m:r>
                        <m:rPr>
                          <m:nor/>
                        </m:rPr>
                        <a:rPr lang="en-GB" b="1" dirty="0">
                          <a:effectLst/>
                        </a:rPr>
                        <m:t>  </m:t>
                      </m:r>
                      <m:r>
                        <m:rPr>
                          <m:nor/>
                        </m:rPr>
                        <a:rPr lang="en-GB" dirty="0">
                          <a:effectLst/>
                        </a:rPr>
                        <m:t> </m:t>
                      </m:r>
                      <m:r>
                        <a:rPr lang="en-GB" i="1">
                          <a:effectLst/>
                          <a:latin typeface="Cambria Math" panose="02040503050406030204" pitchFamily="18" charset="0"/>
                        </a:rPr>
                        <m:t>𝑊𝑖</m:t>
                      </m:r>
                      <m:r>
                        <a:rPr lang="en-GB" i="1">
                          <a:effectLst/>
                          <a:latin typeface="Cambria Math" panose="02040503050406030204" pitchFamily="18" charset="0"/>
                        </a:rPr>
                        <m:t>≤</m:t>
                      </m:r>
                      <m:r>
                        <a:rPr lang="en-GB" i="1">
                          <a:effectLst/>
                          <a:latin typeface="Cambria Math" panose="02040503050406030204" pitchFamily="18" charset="0"/>
                        </a:rPr>
                        <m:t>𝑖</m:t>
                      </m:r>
                      <m:r>
                        <m:rPr>
                          <m:nor/>
                        </m:rPr>
                        <a:rPr lang="en-GB" dirty="0">
                          <a:effectLst/>
                        </a:rPr>
                        <m:t> </m:t>
                      </m:r>
                      <m:r>
                        <m:rPr>
                          <m:nor/>
                        </m:rPr>
                        <a:rPr lang="en-GB" b="1" dirty="0">
                          <a:effectLst/>
                        </a:rPr>
                        <m:t>(</m:t>
                      </m:r>
                      <m:r>
                        <m:rPr>
                          <m:nor/>
                        </m:rPr>
                        <a:rPr lang="en-GB" b="1" dirty="0">
                          <a:effectLst/>
                        </a:rPr>
                        <m:t>item</m:t>
                      </m:r>
                      <m:r>
                        <m:rPr>
                          <m:nor/>
                        </m:rPr>
                        <a:rPr lang="en-GB" b="1" dirty="0">
                          <a:effectLst/>
                        </a:rPr>
                        <m:t> </m:t>
                      </m:r>
                      <m:r>
                        <m:rPr>
                          <m:nor/>
                        </m:rPr>
                        <a:rPr lang="en-GB" b="1" dirty="0">
                          <a:effectLst/>
                        </a:rPr>
                        <m:t>can</m:t>
                      </m:r>
                      <m:r>
                        <m:rPr>
                          <m:nor/>
                        </m:rPr>
                        <a:rPr lang="en-GB" b="1" dirty="0">
                          <a:effectLst/>
                        </a:rPr>
                        <m:t> </m:t>
                      </m:r>
                      <m:r>
                        <m:rPr>
                          <m:nor/>
                        </m:rPr>
                        <a:rPr lang="en-GB" b="1" dirty="0">
                          <a:effectLst/>
                        </a:rPr>
                        <m:t>fit</m:t>
                      </m:r>
                      <m:r>
                        <m:rPr>
                          <m:nor/>
                        </m:rPr>
                        <a:rPr lang="en-GB" b="1" dirty="0">
                          <a:effectLst/>
                        </a:rPr>
                        <m:t> </m:t>
                      </m:r>
                      <m:r>
                        <m:rPr>
                          <m:nor/>
                        </m:rPr>
                        <a:rPr lang="en-GB" b="1" dirty="0">
                          <a:effectLst/>
                        </a:rPr>
                        <m:t>in</m:t>
                      </m:r>
                      <m:r>
                        <m:rPr>
                          <m:nor/>
                        </m:rPr>
                        <a:rPr lang="en-GB" b="1" dirty="0">
                          <a:effectLst/>
                        </a:rPr>
                        <m:t> </m:t>
                      </m:r>
                      <m:r>
                        <m:rPr>
                          <m:nor/>
                        </m:rPr>
                        <a:rPr lang="en-GB" b="1" dirty="0">
                          <a:effectLst/>
                        </a:rPr>
                        <m:t>sack</m:t>
                      </m:r>
                      <m:r>
                        <m:rPr>
                          <m:nor/>
                        </m:rPr>
                        <a:rPr lang="en-GB" b="1" dirty="0">
                          <a:effectLst/>
                        </a:rPr>
                        <m:t>)</m:t>
                      </m:r>
                    </m:oMath>
                  </m:oMathPara>
                </a14:m>
                <a:endParaRPr lang="en-GB" dirty="0">
                  <a:effectLst/>
                </a:endParaRPr>
              </a:p>
              <a:p>
                <a:pPr marL="0" indent="0" algn="ctr">
                  <a:buNone/>
                </a:pPr>
                <a14:m>
                  <m:oMathPara xmlns:m="http://schemas.openxmlformats.org/officeDocument/2006/math">
                    <m:oMathParaPr>
                      <m:jc m:val="centerGroup"/>
                    </m:oMathParaPr>
                    <m:oMath xmlns:m="http://schemas.openxmlformats.org/officeDocument/2006/math">
                      <m:r>
                        <a:rPr lang="en-GB" i="1">
                          <a:effectLst/>
                          <a:latin typeface="Cambria Math" panose="02040503050406030204" pitchFamily="18" charset="0"/>
                        </a:rPr>
                        <m:t>𝑃</m:t>
                      </m:r>
                      <m:d>
                        <m:dPr>
                          <m:ctrlPr>
                            <a:rPr lang="en-GB" i="1">
                              <a:effectLst/>
                              <a:latin typeface="Cambria Math" panose="02040503050406030204" pitchFamily="18" charset="0"/>
                            </a:rPr>
                          </m:ctrlPr>
                        </m:dPr>
                        <m:e>
                          <m:r>
                            <a:rPr lang="en-GB" i="1">
                              <a:effectLst/>
                              <a:latin typeface="Cambria Math" panose="02040503050406030204" pitchFamily="18" charset="0"/>
                            </a:rPr>
                            <m:t>𝑖</m:t>
                          </m:r>
                          <m:r>
                            <a:rPr lang="en-GB" i="1">
                              <a:effectLst/>
                              <a:latin typeface="Cambria Math" panose="02040503050406030204" pitchFamily="18" charset="0"/>
                            </a:rPr>
                            <m:t>,</m:t>
                          </m:r>
                          <m:r>
                            <a:rPr lang="en-GB" i="1">
                              <a:effectLst/>
                              <a:latin typeface="Cambria Math" panose="02040503050406030204" pitchFamily="18" charset="0"/>
                            </a:rPr>
                            <m:t>𝑗</m:t>
                          </m:r>
                        </m:e>
                      </m:d>
                      <m:r>
                        <a:rPr lang="en-GB" i="1">
                          <a:effectLst/>
                          <a:latin typeface="Cambria Math" panose="02040503050406030204" pitchFamily="18" charset="0"/>
                        </a:rPr>
                        <m:t>= </m:t>
                      </m:r>
                      <m:r>
                        <m:rPr>
                          <m:sty m:val="p"/>
                        </m:rPr>
                        <a:rPr lang="en-GB">
                          <a:effectLst/>
                          <a:latin typeface="Cambria Math" panose="02040503050406030204" pitchFamily="18" charset="0"/>
                        </a:rPr>
                        <m:t>P</m:t>
                      </m:r>
                      <m:d>
                        <m:dPr>
                          <m:ctrlPr>
                            <a:rPr lang="en-GB" i="1">
                              <a:effectLst/>
                              <a:latin typeface="Cambria Math" panose="02040503050406030204" pitchFamily="18" charset="0"/>
                            </a:rPr>
                          </m:ctrlPr>
                        </m:dPr>
                        <m:e>
                          <m:r>
                            <m:rPr>
                              <m:sty m:val="p"/>
                            </m:rPr>
                            <a:rPr lang="en-GB">
                              <a:effectLst/>
                              <a:latin typeface="Cambria Math" panose="02040503050406030204" pitchFamily="18" charset="0"/>
                            </a:rPr>
                            <m:t>i</m:t>
                          </m:r>
                          <m:r>
                            <a:rPr lang="en-GB" i="1">
                              <a:effectLst/>
                              <a:latin typeface="Cambria Math" panose="02040503050406030204" pitchFamily="18" charset="0"/>
                            </a:rPr>
                            <m:t>−</m:t>
                          </m:r>
                          <m:r>
                            <a:rPr lang="en-GB">
                              <a:effectLst/>
                              <a:latin typeface="Cambria Math" panose="02040503050406030204" pitchFamily="18" charset="0"/>
                            </a:rPr>
                            <m:t>1, </m:t>
                          </m:r>
                          <m:r>
                            <m:rPr>
                              <m:sty m:val="p"/>
                            </m:rPr>
                            <a:rPr lang="en-GB">
                              <a:effectLst/>
                              <a:latin typeface="Cambria Math" panose="02040503050406030204" pitchFamily="18" charset="0"/>
                            </a:rPr>
                            <m:t>j</m:t>
                          </m:r>
                        </m:e>
                      </m:d>
                      <m:r>
                        <m:rPr>
                          <m:nor/>
                        </m:rPr>
                        <a:rPr lang="en-GB" dirty="0">
                          <a:effectLst/>
                        </a:rPr>
                        <m:t> </m:t>
                      </m:r>
                      <m:r>
                        <m:rPr>
                          <m:nor/>
                        </m:rPr>
                        <a:rPr lang="en-GB" b="1" dirty="0">
                          <a:effectLst/>
                        </a:rPr>
                        <m:t>otherwise</m:t>
                      </m:r>
                    </m:oMath>
                  </m:oMathPara>
                </a14:m>
                <a:endParaRPr lang="en-GB" dirty="0">
                  <a:effectLst/>
                </a:endParaRPr>
              </a:p>
              <a:p>
                <a:endParaRPr lang="en-GB" dirty="0"/>
              </a:p>
            </p:txBody>
          </p:sp>
        </mc:Choice>
        <mc:Fallback xmlns="">
          <p:sp>
            <p:nvSpPr>
              <p:cNvPr id="3" name="Content Placeholder 2">
                <a:extLst>
                  <a:ext uri="{FF2B5EF4-FFF2-40B4-BE49-F238E27FC236}">
                    <a16:creationId xmlns:a16="http://schemas.microsoft.com/office/drawing/2014/main" id="{EFE2A428-A8E1-4779-BE8F-411C2ABB724E}"/>
                  </a:ext>
                </a:extLst>
              </p:cNvPr>
              <p:cNvSpPr>
                <a:spLocks noGrp="1" noRot="1" noChangeAspect="1" noMove="1" noResize="1" noEditPoints="1" noAdjustHandles="1" noChangeArrowheads="1" noChangeShapeType="1" noTextEdit="1"/>
              </p:cNvSpPr>
              <p:nvPr>
                <p:ph idx="1"/>
              </p:nvPr>
            </p:nvSpPr>
            <p:spPr>
              <a:blipFill>
                <a:blip r:embed="rId2"/>
                <a:stretch>
                  <a:fillRect l="-648" t="-330" r="-883"/>
                </a:stretch>
              </a:blipFill>
            </p:spPr>
            <p:txBody>
              <a:bodyPr/>
              <a:lstStyle/>
              <a:p>
                <a:r>
                  <a:rPr lang="en-GB">
                    <a:noFill/>
                  </a:rPr>
                  <a:t> </a:t>
                </a:r>
              </a:p>
            </p:txBody>
          </p:sp>
        </mc:Fallback>
      </mc:AlternateContent>
    </p:spTree>
    <p:extLst>
      <p:ext uri="{BB962C8B-B14F-4D97-AF65-F5344CB8AC3E}">
        <p14:creationId xmlns:p14="http://schemas.microsoft.com/office/powerpoint/2010/main" val="4038728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BFFEC-019B-420C-8263-0C7AF84F88F4}"/>
              </a:ext>
            </a:extLst>
          </p:cNvPr>
          <p:cNvSpPr>
            <a:spLocks noGrp="1"/>
          </p:cNvSpPr>
          <p:nvPr>
            <p:ph type="title"/>
          </p:nvPr>
        </p:nvSpPr>
        <p:spPr/>
        <p:txBody>
          <a:bodyPr/>
          <a:lstStyle/>
          <a:p>
            <a:r>
              <a:rPr lang="en-GB" dirty="0"/>
              <a:t>Lets view an example</a:t>
            </a:r>
          </a:p>
        </p:txBody>
      </p:sp>
      <p:sp>
        <p:nvSpPr>
          <p:cNvPr id="5" name="Content Placeholder 4">
            <a:extLst>
              <a:ext uri="{FF2B5EF4-FFF2-40B4-BE49-F238E27FC236}">
                <a16:creationId xmlns:a16="http://schemas.microsoft.com/office/drawing/2014/main" id="{82ABDCB8-50FE-446F-AA73-A82B8A713B6C}"/>
              </a:ext>
            </a:extLst>
          </p:cNvPr>
          <p:cNvSpPr>
            <a:spLocks noGrp="1"/>
          </p:cNvSpPr>
          <p:nvPr>
            <p:ph idx="1"/>
          </p:nvPr>
        </p:nvSpPr>
        <p:spPr>
          <a:xfrm>
            <a:off x="819527" y="1935921"/>
            <a:ext cx="6930794" cy="1326321"/>
          </a:xfrm>
        </p:spPr>
        <p:txBody>
          <a:bodyPr>
            <a:normAutofit fontScale="92500" lnSpcReduction="20000"/>
          </a:bodyPr>
          <a:lstStyle/>
          <a:p>
            <a:r>
              <a:rPr lang="en-GB" dirty="0"/>
              <a:t>Fibonacci's Problem</a:t>
            </a:r>
          </a:p>
          <a:p>
            <a:pPr lvl="1"/>
            <a:r>
              <a:rPr lang="en-GB" dirty="0"/>
              <a:t>The result of the Fibonacci function is the sum of its 2 previous Fibonacci values.</a:t>
            </a:r>
          </a:p>
          <a:p>
            <a:pPr lvl="1"/>
            <a:r>
              <a:rPr lang="en-GB" dirty="0"/>
              <a:t>fib(0) =0, fib(1) = 1 are the end cases</a:t>
            </a:r>
          </a:p>
          <a:p>
            <a:pPr marL="457200" lvl="1" indent="0">
              <a:buNone/>
            </a:pPr>
            <a:endParaRPr lang="en-GB" dirty="0"/>
          </a:p>
          <a:p>
            <a:pPr marL="457200" lvl="1" indent="0">
              <a:buNone/>
            </a:pPr>
            <a:endParaRPr lang="en-GB" dirty="0"/>
          </a:p>
        </p:txBody>
      </p:sp>
      <p:sp>
        <p:nvSpPr>
          <p:cNvPr id="7" name="TextBox 6">
            <a:extLst>
              <a:ext uri="{FF2B5EF4-FFF2-40B4-BE49-F238E27FC236}">
                <a16:creationId xmlns:a16="http://schemas.microsoft.com/office/drawing/2014/main" id="{D85A4485-381E-442D-8B80-CAFB7C791F4E}"/>
              </a:ext>
            </a:extLst>
          </p:cNvPr>
          <p:cNvSpPr txBox="1"/>
          <p:nvPr/>
        </p:nvSpPr>
        <p:spPr>
          <a:xfrm>
            <a:off x="7470599" y="2029314"/>
            <a:ext cx="4170947" cy="923330"/>
          </a:xfrm>
          <a:prstGeom prst="rect">
            <a:avLst/>
          </a:prstGeom>
          <a:noFill/>
        </p:spPr>
        <p:txBody>
          <a:bodyPr wrap="square" rtlCol="0">
            <a:spAutoFit/>
          </a:bodyPr>
          <a:lstStyle/>
          <a:p>
            <a:pPr lvl="1"/>
            <a:r>
              <a:rPr lang="en-GB" dirty="0"/>
              <a:t>function fib(n):</a:t>
            </a:r>
          </a:p>
          <a:p>
            <a:pPr lvl="1"/>
            <a:r>
              <a:rPr lang="en-GB" dirty="0"/>
              <a:t>	if n &lt;= 1 return n</a:t>
            </a:r>
          </a:p>
          <a:p>
            <a:pPr lvl="1"/>
            <a:r>
              <a:rPr lang="en-GB" dirty="0"/>
              <a:t>	return fib(n − 1) + fib(n − 2)</a:t>
            </a:r>
          </a:p>
        </p:txBody>
      </p:sp>
      <p:pic>
        <p:nvPicPr>
          <p:cNvPr id="17" name="Picture 16">
            <a:extLst>
              <a:ext uri="{FF2B5EF4-FFF2-40B4-BE49-F238E27FC236}">
                <a16:creationId xmlns:a16="http://schemas.microsoft.com/office/drawing/2014/main" id="{93FFF9D1-E92C-47AE-B41A-5CF245ED98F9}"/>
              </a:ext>
            </a:extLst>
          </p:cNvPr>
          <p:cNvPicPr>
            <a:picLocks noChangeAspect="1"/>
          </p:cNvPicPr>
          <p:nvPr/>
        </p:nvPicPr>
        <p:blipFill>
          <a:blip r:embed="rId3"/>
          <a:stretch>
            <a:fillRect/>
          </a:stretch>
        </p:blipFill>
        <p:spPr>
          <a:xfrm>
            <a:off x="4201851" y="3595759"/>
            <a:ext cx="3396154" cy="2099150"/>
          </a:xfrm>
          <a:prstGeom prst="rect">
            <a:avLst/>
          </a:prstGeom>
        </p:spPr>
      </p:pic>
    </p:spTree>
    <p:extLst>
      <p:ext uri="{BB962C8B-B14F-4D97-AF65-F5344CB8AC3E}">
        <p14:creationId xmlns:p14="http://schemas.microsoft.com/office/powerpoint/2010/main" val="2142101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Example - Knapsack</a:t>
            </a:r>
          </a:p>
        </p:txBody>
      </p:sp>
      <p:sp>
        <p:nvSpPr>
          <p:cNvPr id="12" name="Text Placeholder 11">
            <a:extLst>
              <a:ext uri="{FF2B5EF4-FFF2-40B4-BE49-F238E27FC236}">
                <a16:creationId xmlns:a16="http://schemas.microsoft.com/office/drawing/2014/main" id="{835A05CF-2B91-47DA-9819-1457A6B9F562}"/>
              </a:ext>
            </a:extLst>
          </p:cNvPr>
          <p:cNvSpPr>
            <a:spLocks noGrp="1"/>
          </p:cNvSpPr>
          <p:nvPr>
            <p:ph type="body" idx="1"/>
          </p:nvPr>
        </p:nvSpPr>
        <p:spPr/>
        <p:txBody>
          <a:bodyPr>
            <a:normAutofit fontScale="92500" lnSpcReduction="10000"/>
          </a:bodyPr>
          <a:lstStyle/>
          <a:p>
            <a:r>
              <a:rPr lang="el-GR" dirty="0"/>
              <a:t>Sack </a:t>
            </a:r>
            <a:r>
              <a:rPr lang="el-GR" dirty="0" err="1"/>
              <a:t>capacity</a:t>
            </a:r>
            <a:r>
              <a:rPr lang="el-GR" dirty="0"/>
              <a:t> C: 5</a:t>
            </a:r>
            <a:endParaRPr lang="en-GB" dirty="0"/>
          </a:p>
          <a:p>
            <a:r>
              <a:rPr lang="el-GR" dirty="0" err="1"/>
              <a:t>Items</a:t>
            </a:r>
            <a:r>
              <a:rPr lang="el-GR" dirty="0"/>
              <a:t>: 8 (</a:t>
            </a:r>
            <a:r>
              <a:rPr lang="el-GR" dirty="0" err="1"/>
              <a:t>weight</a:t>
            </a:r>
            <a:r>
              <a:rPr lang="el-GR" dirty="0"/>
              <a:t>: 1-3, </a:t>
            </a:r>
            <a:r>
              <a:rPr lang="el-GR" dirty="0" err="1"/>
              <a:t>value</a:t>
            </a:r>
            <a:r>
              <a:rPr lang="el-GR" dirty="0"/>
              <a:t>: 1-30)</a:t>
            </a:r>
            <a:endParaRPr lang="en-GB" dirty="0"/>
          </a:p>
        </p:txBody>
      </p:sp>
      <p:graphicFrame>
        <p:nvGraphicFramePr>
          <p:cNvPr id="19" name="Content Placeholder 18">
            <a:extLst>
              <a:ext uri="{FF2B5EF4-FFF2-40B4-BE49-F238E27FC236}">
                <a16:creationId xmlns:a16="http://schemas.microsoft.com/office/drawing/2014/main" id="{549FEAFC-2DB6-468A-99AC-B45226AB0367}"/>
              </a:ext>
            </a:extLst>
          </p:cNvPr>
          <p:cNvGraphicFramePr>
            <a:graphicFrameLocks noGrp="1"/>
          </p:cNvGraphicFramePr>
          <p:nvPr>
            <p:ph sz="half" idx="2"/>
          </p:nvPr>
        </p:nvGraphicFramePr>
        <p:xfrm>
          <a:off x="839788" y="3185802"/>
          <a:ext cx="5157786" cy="2323134"/>
        </p:xfrm>
        <a:graphic>
          <a:graphicData uri="http://schemas.openxmlformats.org/drawingml/2006/table">
            <a:tbl>
              <a:tblPr firstRow="1" firstCol="1" bandRow="1">
                <a:tableStyleId>{5C22544A-7EE6-4342-B048-85BDC9FD1C3A}</a:tableStyleId>
              </a:tblPr>
              <a:tblGrid>
                <a:gridCol w="1719262">
                  <a:extLst>
                    <a:ext uri="{9D8B030D-6E8A-4147-A177-3AD203B41FA5}">
                      <a16:colId xmlns:a16="http://schemas.microsoft.com/office/drawing/2014/main" val="119870441"/>
                    </a:ext>
                  </a:extLst>
                </a:gridCol>
                <a:gridCol w="1719262">
                  <a:extLst>
                    <a:ext uri="{9D8B030D-6E8A-4147-A177-3AD203B41FA5}">
                      <a16:colId xmlns:a16="http://schemas.microsoft.com/office/drawing/2014/main" val="95935383"/>
                    </a:ext>
                  </a:extLst>
                </a:gridCol>
                <a:gridCol w="1719262">
                  <a:extLst>
                    <a:ext uri="{9D8B030D-6E8A-4147-A177-3AD203B41FA5}">
                      <a16:colId xmlns:a16="http://schemas.microsoft.com/office/drawing/2014/main" val="2895280708"/>
                    </a:ext>
                  </a:extLst>
                </a:gridCol>
              </a:tblGrid>
              <a:tr h="253545">
                <a:tc>
                  <a:txBody>
                    <a:bodyPr/>
                    <a:lstStyle/>
                    <a:p>
                      <a:pPr algn="just">
                        <a:lnSpc>
                          <a:spcPct val="150000"/>
                        </a:lnSpc>
                        <a:spcAft>
                          <a:spcPts val="0"/>
                        </a:spcAft>
                      </a:pPr>
                      <a:r>
                        <a:rPr lang="el-GR" sz="1000">
                          <a:effectLst/>
                        </a:rPr>
                        <a:t>Item</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Weight</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Value</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1632633296"/>
                  </a:ext>
                </a:extLst>
              </a:tr>
              <a:tr h="253545">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564101940"/>
                  </a:ext>
                </a:extLst>
              </a:tr>
              <a:tr h="253545">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13</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335791965"/>
                  </a:ext>
                </a:extLst>
              </a:tr>
              <a:tr h="253545">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15</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1368412986"/>
                  </a:ext>
                </a:extLst>
              </a:tr>
              <a:tr h="253545">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1404650565"/>
                  </a:ext>
                </a:extLst>
              </a:tr>
              <a:tr h="253545">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2948103631"/>
                  </a:ext>
                </a:extLst>
              </a:tr>
              <a:tr h="253545">
                <a:tc>
                  <a:txBody>
                    <a:bodyPr/>
                    <a:lstStyle/>
                    <a:p>
                      <a:pPr algn="just">
                        <a:lnSpc>
                          <a:spcPct val="150000"/>
                        </a:lnSpc>
                        <a:spcAft>
                          <a:spcPts val="0"/>
                        </a:spcAft>
                      </a:pPr>
                      <a:r>
                        <a:rPr lang="el-GR" sz="1000">
                          <a:effectLst/>
                        </a:rPr>
                        <a:t>6</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656637138"/>
                  </a:ext>
                </a:extLst>
              </a:tr>
              <a:tr h="253545">
                <a:tc>
                  <a:txBody>
                    <a:bodyPr/>
                    <a:lstStyle/>
                    <a:p>
                      <a:pPr algn="just">
                        <a:lnSpc>
                          <a:spcPct val="150000"/>
                        </a:lnSpc>
                        <a:spcAft>
                          <a:spcPts val="0"/>
                        </a:spcAft>
                      </a:pPr>
                      <a:r>
                        <a:rPr lang="el-GR" sz="1000">
                          <a:effectLst/>
                        </a:rPr>
                        <a:t>7</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12</a:t>
                      </a:r>
                      <a:endParaRPr lang="en-GB" sz="100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3433656213"/>
                  </a:ext>
                </a:extLst>
              </a:tr>
              <a:tr h="253545">
                <a:tc>
                  <a:txBody>
                    <a:bodyPr/>
                    <a:lstStyle/>
                    <a:p>
                      <a:pPr algn="just">
                        <a:lnSpc>
                          <a:spcPct val="150000"/>
                        </a:lnSpc>
                        <a:spcAft>
                          <a:spcPts val="0"/>
                        </a:spcAft>
                      </a:pPr>
                      <a:r>
                        <a:rPr lang="el-GR" sz="1000" dirty="0">
                          <a:effectLst/>
                        </a:rPr>
                        <a:t>8</a:t>
                      </a:r>
                      <a:endParaRPr lang="en-GB" sz="1000" dirty="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447" marR="28447" marT="28447" marB="28447"/>
                </a:tc>
                <a:tc>
                  <a:txBody>
                    <a:bodyPr/>
                    <a:lstStyle/>
                    <a:p>
                      <a:pPr algn="just">
                        <a:lnSpc>
                          <a:spcPct val="150000"/>
                        </a:lnSpc>
                        <a:spcAft>
                          <a:spcPts val="0"/>
                        </a:spcAft>
                      </a:pPr>
                      <a:r>
                        <a:rPr lang="el-GR" sz="1000" dirty="0">
                          <a:effectLst/>
                        </a:rPr>
                        <a:t>12</a:t>
                      </a:r>
                      <a:endParaRPr lang="en-GB" sz="1000" dirty="0">
                        <a:effectLst/>
                        <a:latin typeface="Liberation Serif"/>
                        <a:ea typeface="Liberation Serif"/>
                        <a:cs typeface="Liberation Serif"/>
                      </a:endParaRPr>
                    </a:p>
                  </a:txBody>
                  <a:tcPr marL="28447" marR="28447" marT="28447" marB="28447"/>
                </a:tc>
                <a:extLst>
                  <a:ext uri="{0D108BD9-81ED-4DB2-BD59-A6C34878D82A}">
                    <a16:rowId xmlns:a16="http://schemas.microsoft.com/office/drawing/2014/main" val="154220840"/>
                  </a:ext>
                </a:extLst>
              </a:tr>
            </a:tbl>
          </a:graphicData>
        </a:graphic>
      </p:graphicFrame>
      <p:sp>
        <p:nvSpPr>
          <p:cNvPr id="16" name="Text Placeholder 15">
            <a:extLst>
              <a:ext uri="{FF2B5EF4-FFF2-40B4-BE49-F238E27FC236}">
                <a16:creationId xmlns:a16="http://schemas.microsoft.com/office/drawing/2014/main" id="{0DCA3854-1ACE-4CB3-ADF8-ACEF6FC3C57B}"/>
              </a:ext>
            </a:extLst>
          </p:cNvPr>
          <p:cNvSpPr>
            <a:spLocks noGrp="1"/>
          </p:cNvSpPr>
          <p:nvPr>
            <p:ph type="body" sz="quarter" idx="3"/>
          </p:nvPr>
        </p:nvSpPr>
        <p:spPr/>
        <p:txBody>
          <a:bodyPr>
            <a:normAutofit fontScale="92500" lnSpcReduction="10000"/>
          </a:bodyPr>
          <a:lstStyle/>
          <a:p>
            <a:r>
              <a:rPr lang="en-GB" dirty="0"/>
              <a:t>Iterative – Bottom-Up Approach</a:t>
            </a:r>
          </a:p>
        </p:txBody>
      </p:sp>
      <p:graphicFrame>
        <p:nvGraphicFramePr>
          <p:cNvPr id="20" name="Content Placeholder 19">
            <a:extLst>
              <a:ext uri="{FF2B5EF4-FFF2-40B4-BE49-F238E27FC236}">
                <a16:creationId xmlns:a16="http://schemas.microsoft.com/office/drawing/2014/main" id="{A731A1F9-F804-4828-92E0-57AB65C90A87}"/>
              </a:ext>
            </a:extLst>
          </p:cNvPr>
          <p:cNvGraphicFramePr>
            <a:graphicFrameLocks noGrp="1"/>
          </p:cNvGraphicFramePr>
          <p:nvPr>
            <p:ph sz="quarter" idx="4"/>
          </p:nvPr>
        </p:nvGraphicFramePr>
        <p:xfrm>
          <a:off x="6172200" y="3055329"/>
          <a:ext cx="5183188" cy="2812680"/>
        </p:xfrm>
        <a:graphic>
          <a:graphicData uri="http://schemas.openxmlformats.org/drawingml/2006/table">
            <a:tbl>
              <a:tblPr firstRow="1" firstCol="1" bandRow="1">
                <a:tableStyleId>{5C22544A-7EE6-4342-B048-85BDC9FD1C3A}</a:tableStyleId>
              </a:tblPr>
              <a:tblGrid>
                <a:gridCol w="740233">
                  <a:extLst>
                    <a:ext uri="{9D8B030D-6E8A-4147-A177-3AD203B41FA5}">
                      <a16:colId xmlns:a16="http://schemas.microsoft.com/office/drawing/2014/main" val="3526343900"/>
                    </a:ext>
                  </a:extLst>
                </a:gridCol>
                <a:gridCol w="739713">
                  <a:extLst>
                    <a:ext uri="{9D8B030D-6E8A-4147-A177-3AD203B41FA5}">
                      <a16:colId xmlns:a16="http://schemas.microsoft.com/office/drawing/2014/main" val="2667005157"/>
                    </a:ext>
                  </a:extLst>
                </a:gridCol>
                <a:gridCol w="741272">
                  <a:extLst>
                    <a:ext uri="{9D8B030D-6E8A-4147-A177-3AD203B41FA5}">
                      <a16:colId xmlns:a16="http://schemas.microsoft.com/office/drawing/2014/main" val="2239933091"/>
                    </a:ext>
                  </a:extLst>
                </a:gridCol>
                <a:gridCol w="740752">
                  <a:extLst>
                    <a:ext uri="{9D8B030D-6E8A-4147-A177-3AD203B41FA5}">
                      <a16:colId xmlns:a16="http://schemas.microsoft.com/office/drawing/2014/main" val="3290496415"/>
                    </a:ext>
                  </a:extLst>
                </a:gridCol>
                <a:gridCol w="740233">
                  <a:extLst>
                    <a:ext uri="{9D8B030D-6E8A-4147-A177-3AD203B41FA5}">
                      <a16:colId xmlns:a16="http://schemas.microsoft.com/office/drawing/2014/main" val="57427633"/>
                    </a:ext>
                  </a:extLst>
                </a:gridCol>
                <a:gridCol w="740752">
                  <a:extLst>
                    <a:ext uri="{9D8B030D-6E8A-4147-A177-3AD203B41FA5}">
                      <a16:colId xmlns:a16="http://schemas.microsoft.com/office/drawing/2014/main" val="712091126"/>
                    </a:ext>
                  </a:extLst>
                </a:gridCol>
                <a:gridCol w="740233">
                  <a:extLst>
                    <a:ext uri="{9D8B030D-6E8A-4147-A177-3AD203B41FA5}">
                      <a16:colId xmlns:a16="http://schemas.microsoft.com/office/drawing/2014/main" val="669365754"/>
                    </a:ext>
                  </a:extLst>
                </a:gridCol>
              </a:tblGrid>
              <a:tr h="254793">
                <a:tc>
                  <a:txBody>
                    <a:bodyPr/>
                    <a:lstStyle/>
                    <a:p>
                      <a:pPr algn="just">
                        <a:lnSpc>
                          <a:spcPct val="150000"/>
                        </a:lnSpc>
                        <a:spcAft>
                          <a:spcPts val="0"/>
                        </a:spcAft>
                      </a:pPr>
                      <a:r>
                        <a:rPr lang="el-GR" sz="1000">
                          <a:effectLst/>
                        </a:rPr>
                        <a:t>Item \ Sack</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 </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50037039"/>
                  </a:ext>
                </a:extLst>
              </a:tr>
              <a:tr h="254793">
                <a:tc>
                  <a:txBody>
                    <a:bodyPr/>
                    <a:lstStyle/>
                    <a:p>
                      <a:pPr algn="just">
                        <a:lnSpc>
                          <a:spcPct val="150000"/>
                        </a:lnSpc>
                        <a:spcAft>
                          <a:spcPts val="0"/>
                        </a:spcAft>
                      </a:pPr>
                      <a:r>
                        <a:rPr lang="el-GR" sz="1000">
                          <a:effectLst/>
                        </a:rPr>
                        <a:t> </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504871354"/>
                  </a:ext>
                </a:extLst>
              </a:tr>
              <a:tr h="254793">
                <a:tc>
                  <a:txBody>
                    <a:bodyPr/>
                    <a:lstStyle/>
                    <a:p>
                      <a:pPr algn="just">
                        <a:lnSpc>
                          <a:spcPct val="150000"/>
                        </a:lnSpc>
                        <a:spcAft>
                          <a:spcPts val="0"/>
                        </a:spcAft>
                      </a:pPr>
                      <a:r>
                        <a:rPr lang="el-GR" sz="1000">
                          <a:effectLst/>
                        </a:rPr>
                        <a:t>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050846849"/>
                  </a:ext>
                </a:extLst>
              </a:tr>
              <a:tr h="254793">
                <a:tc>
                  <a:txBody>
                    <a:bodyPr/>
                    <a:lstStyle/>
                    <a:p>
                      <a:pPr algn="just">
                        <a:lnSpc>
                          <a:spcPct val="150000"/>
                        </a:lnSpc>
                        <a:spcAft>
                          <a:spcPts val="0"/>
                        </a:spcAft>
                      </a:pPr>
                      <a:r>
                        <a:rPr lang="el-GR" sz="1000">
                          <a:effectLst/>
                        </a:rPr>
                        <a:t>2</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13</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1984680159"/>
                  </a:ext>
                </a:extLst>
              </a:tr>
              <a:tr h="254793">
                <a:tc>
                  <a:txBody>
                    <a:bodyPr/>
                    <a:lstStyle/>
                    <a:p>
                      <a:pPr algn="just">
                        <a:lnSpc>
                          <a:spcPct val="150000"/>
                        </a:lnSpc>
                        <a:spcAft>
                          <a:spcPts val="0"/>
                        </a:spcAft>
                      </a:pPr>
                      <a:r>
                        <a:rPr lang="el-GR" sz="1000">
                          <a:effectLst/>
                        </a:rPr>
                        <a:t>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15</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15</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15</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28</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80747225"/>
                  </a:ext>
                </a:extLst>
              </a:tr>
              <a:tr h="254793">
                <a:tc>
                  <a:txBody>
                    <a:bodyPr/>
                    <a:lstStyle/>
                    <a:p>
                      <a:pPr algn="just">
                        <a:lnSpc>
                          <a:spcPct val="150000"/>
                        </a:lnSpc>
                        <a:spcAft>
                          <a:spcPts val="0"/>
                        </a:spcAft>
                      </a:pPr>
                      <a:r>
                        <a:rPr lang="el-GR" sz="1000">
                          <a:effectLst/>
                        </a:rPr>
                        <a:t>4</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4104605806"/>
                  </a:ext>
                </a:extLst>
              </a:tr>
              <a:tr h="254793">
                <a:tc>
                  <a:txBody>
                    <a:bodyPr/>
                    <a:lstStyle/>
                    <a:p>
                      <a:pPr algn="just">
                        <a:lnSpc>
                          <a:spcPct val="150000"/>
                        </a:lnSpc>
                        <a:spcAft>
                          <a:spcPts val="0"/>
                        </a:spcAft>
                      </a:pPr>
                      <a:r>
                        <a:rPr lang="el-GR" sz="1000">
                          <a:effectLst/>
                        </a:rPr>
                        <a:t>5</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774590294"/>
                  </a:ext>
                </a:extLst>
              </a:tr>
              <a:tr h="254793">
                <a:tc>
                  <a:txBody>
                    <a:bodyPr/>
                    <a:lstStyle/>
                    <a:p>
                      <a:pPr algn="just">
                        <a:lnSpc>
                          <a:spcPct val="150000"/>
                        </a:lnSpc>
                        <a:spcAft>
                          <a:spcPts val="0"/>
                        </a:spcAft>
                      </a:pPr>
                      <a:r>
                        <a:rPr lang="el-GR" sz="1000">
                          <a:effectLst/>
                        </a:rPr>
                        <a:t>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46</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2148563510"/>
                  </a:ext>
                </a:extLst>
              </a:tr>
              <a:tr h="254793">
                <a:tc>
                  <a:txBody>
                    <a:bodyPr/>
                    <a:lstStyle/>
                    <a:p>
                      <a:pPr algn="just">
                        <a:lnSpc>
                          <a:spcPct val="150000"/>
                        </a:lnSpc>
                        <a:spcAft>
                          <a:spcPts val="0"/>
                        </a:spcAft>
                      </a:pPr>
                      <a:r>
                        <a:rPr lang="el-GR" sz="1000">
                          <a:effectLst/>
                        </a:rPr>
                        <a:t>7</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46</a:t>
                      </a:r>
                      <a:endParaRPr lang="en-GB" sz="100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4243551756"/>
                  </a:ext>
                </a:extLst>
              </a:tr>
              <a:tr h="254793">
                <a:tc>
                  <a:txBody>
                    <a:bodyPr/>
                    <a:lstStyle/>
                    <a:p>
                      <a:pPr algn="just">
                        <a:lnSpc>
                          <a:spcPct val="150000"/>
                        </a:lnSpc>
                        <a:spcAft>
                          <a:spcPts val="0"/>
                        </a:spcAft>
                      </a:pPr>
                      <a:r>
                        <a:rPr lang="el-GR" sz="1000">
                          <a:effectLst/>
                        </a:rPr>
                        <a:t>8</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0</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26</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41</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a:effectLst/>
                        </a:rPr>
                        <a:t>53</a:t>
                      </a:r>
                      <a:endParaRPr lang="en-GB" sz="1000">
                        <a:effectLst/>
                        <a:latin typeface="Liberation Serif"/>
                        <a:ea typeface="Liberation Serif"/>
                        <a:cs typeface="Liberation Serif"/>
                      </a:endParaRPr>
                    </a:p>
                  </a:txBody>
                  <a:tcPr marL="28588" marR="28588" marT="28588" marB="28588"/>
                </a:tc>
                <a:tc>
                  <a:txBody>
                    <a:bodyPr/>
                    <a:lstStyle/>
                    <a:p>
                      <a:pPr algn="just">
                        <a:lnSpc>
                          <a:spcPct val="150000"/>
                        </a:lnSpc>
                        <a:spcAft>
                          <a:spcPts val="0"/>
                        </a:spcAft>
                      </a:pPr>
                      <a:r>
                        <a:rPr lang="el-GR" sz="1000" dirty="0">
                          <a:effectLst/>
                        </a:rPr>
                        <a:t>53</a:t>
                      </a:r>
                      <a:endParaRPr lang="en-GB" sz="1000" dirty="0">
                        <a:effectLst/>
                        <a:latin typeface="Liberation Serif"/>
                        <a:ea typeface="Liberation Serif"/>
                        <a:cs typeface="Liberation Serif"/>
                      </a:endParaRPr>
                    </a:p>
                  </a:txBody>
                  <a:tcPr marL="28588" marR="28588" marT="28588" marB="28588"/>
                </a:tc>
                <a:extLst>
                  <a:ext uri="{0D108BD9-81ED-4DB2-BD59-A6C34878D82A}">
                    <a16:rowId xmlns:a16="http://schemas.microsoft.com/office/drawing/2014/main" val="3727431408"/>
                  </a:ext>
                </a:extLst>
              </a:tr>
            </a:tbl>
          </a:graphicData>
        </a:graphic>
      </p:graphicFrame>
    </p:spTree>
    <p:extLst>
      <p:ext uri="{BB962C8B-B14F-4D97-AF65-F5344CB8AC3E}">
        <p14:creationId xmlns:p14="http://schemas.microsoft.com/office/powerpoint/2010/main" val="2041608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Implementation - Knapsack</a:t>
            </a:r>
          </a:p>
        </p:txBody>
      </p:sp>
      <p:sp>
        <p:nvSpPr>
          <p:cNvPr id="9" name="Text Placeholder 8">
            <a:extLst>
              <a:ext uri="{FF2B5EF4-FFF2-40B4-BE49-F238E27FC236}">
                <a16:creationId xmlns:a16="http://schemas.microsoft.com/office/drawing/2014/main" id="{F325A8B3-C1D5-4C6F-B4CC-240768A692C6}"/>
              </a:ext>
            </a:extLst>
          </p:cNvPr>
          <p:cNvSpPr>
            <a:spLocks noGrp="1"/>
          </p:cNvSpPr>
          <p:nvPr>
            <p:ph type="body" idx="1"/>
          </p:nvPr>
        </p:nvSpPr>
        <p:spPr>
          <a:xfrm>
            <a:off x="836612" y="1935163"/>
            <a:ext cx="5157787" cy="499812"/>
          </a:xfrm>
        </p:spPr>
        <p:txBody>
          <a:bodyPr/>
          <a:lstStyle/>
          <a:p>
            <a:r>
              <a:rPr lang="en-GB" dirty="0"/>
              <a:t>Iterative - Bottom-Up approach</a:t>
            </a:r>
          </a:p>
        </p:txBody>
      </p:sp>
      <p:pic>
        <p:nvPicPr>
          <p:cNvPr id="10" name="Content Placeholder 9">
            <a:extLst>
              <a:ext uri="{FF2B5EF4-FFF2-40B4-BE49-F238E27FC236}">
                <a16:creationId xmlns:a16="http://schemas.microsoft.com/office/drawing/2014/main" id="{5608E8D5-BBEF-4E6E-9DEB-296DB86F1D63}"/>
              </a:ext>
            </a:extLst>
          </p:cNvPr>
          <p:cNvPicPr>
            <a:picLocks noGrp="1" noChangeAspect="1"/>
          </p:cNvPicPr>
          <p:nvPr>
            <p:ph sz="half" idx="2"/>
          </p:nvPr>
        </p:nvPicPr>
        <p:blipFill>
          <a:blip r:embed="rId2"/>
          <a:stretch>
            <a:fillRect/>
          </a:stretch>
        </p:blipFill>
        <p:spPr>
          <a:xfrm>
            <a:off x="914400" y="2979311"/>
            <a:ext cx="5106988" cy="27440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F7E13CB7-DEC3-4C5B-BD1C-F65239FCB8D3}"/>
              </a:ext>
            </a:extLst>
          </p:cNvPr>
          <p:cNvSpPr>
            <a:spLocks noGrp="1"/>
          </p:cNvSpPr>
          <p:nvPr>
            <p:ph type="body" sz="quarter" idx="3"/>
          </p:nvPr>
        </p:nvSpPr>
        <p:spPr>
          <a:xfrm>
            <a:off x="6172200" y="1957423"/>
            <a:ext cx="5183188" cy="499813"/>
          </a:xfrm>
        </p:spPr>
        <p:txBody>
          <a:bodyPr/>
          <a:lstStyle/>
          <a:p>
            <a:r>
              <a:rPr lang="en-GB" dirty="0"/>
              <a:t>Recursive – Top-Down Approach</a:t>
            </a:r>
          </a:p>
        </p:txBody>
      </p:sp>
      <p:pic>
        <p:nvPicPr>
          <p:cNvPr id="12" name="Content Placeholder 11">
            <a:extLst>
              <a:ext uri="{FF2B5EF4-FFF2-40B4-BE49-F238E27FC236}">
                <a16:creationId xmlns:a16="http://schemas.microsoft.com/office/drawing/2014/main" id="{27D42F02-25DC-4E7E-A08D-41BF8F86B16C}"/>
              </a:ext>
            </a:extLst>
          </p:cNvPr>
          <p:cNvPicPr>
            <a:picLocks noGrp="1" noChangeAspect="1"/>
          </p:cNvPicPr>
          <p:nvPr>
            <p:ph sz="quarter" idx="4"/>
          </p:nvPr>
        </p:nvPicPr>
        <p:blipFill>
          <a:blip r:embed="rId3"/>
          <a:stretch>
            <a:fillRect/>
          </a:stretch>
        </p:blipFill>
        <p:spPr>
          <a:xfrm>
            <a:off x="6172200" y="3045678"/>
            <a:ext cx="5095875" cy="2611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6770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Knapsack</a:t>
            </a:r>
          </a:p>
        </p:txBody>
      </p:sp>
      <p:graphicFrame>
        <p:nvGraphicFramePr>
          <p:cNvPr id="8" name="Content Placeholder 7">
            <a:extLst>
              <a:ext uri="{FF2B5EF4-FFF2-40B4-BE49-F238E27FC236}">
                <a16:creationId xmlns:a16="http://schemas.microsoft.com/office/drawing/2014/main" id="{00000000-0008-0000-0500-00001F000000}"/>
              </a:ext>
            </a:extLst>
          </p:cNvPr>
          <p:cNvGraphicFramePr>
            <a:graphicFrameLocks noGrp="1"/>
          </p:cNvGraphicFramePr>
          <p:nvPr>
            <p:ph sz="half" idx="1"/>
          </p:nvPr>
        </p:nvGraphicFramePr>
        <p:xfrm>
          <a:off x="914400" y="2087563"/>
          <a:ext cx="5105400" cy="3703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00000000-0008-0000-0500-000023000000}"/>
              </a:ext>
            </a:extLst>
          </p:cNvPr>
          <p:cNvGraphicFramePr>
            <a:graphicFrameLocks noGrp="1"/>
          </p:cNvGraphicFramePr>
          <p:nvPr>
            <p:ph sz="half" idx="2"/>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733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Digging Further – </a:t>
            </a:r>
            <a:r>
              <a:rPr lang="en-GB" dirty="0" err="1"/>
              <a:t>Dijkstra’S</a:t>
            </a:r>
            <a:r>
              <a:rPr lang="en-GB" dirty="0"/>
              <a:t> Shortest Path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a:xfrm>
                <a:off x="913795" y="2096063"/>
                <a:ext cx="10353762" cy="3946517"/>
              </a:xfrm>
            </p:spPr>
            <p:txBody>
              <a:bodyPr>
                <a:normAutofit fontScale="92500" lnSpcReduction="10000"/>
              </a:bodyPr>
              <a:lstStyle/>
              <a:p>
                <a:r>
                  <a:rPr lang="en-GB" dirty="0"/>
                  <a:t>Given a Graph G we want to find the shortest path between 2 given nodes (</a:t>
                </a:r>
                <a:r>
                  <a:rPr lang="en-GB" i="1" dirty="0"/>
                  <a:t>S</a:t>
                </a:r>
                <a:r>
                  <a:rPr lang="en-GB" dirty="0"/>
                  <a:t> for start node and </a:t>
                </a:r>
                <a:r>
                  <a:rPr lang="en-GB" i="1" dirty="0"/>
                  <a:t>T</a:t>
                </a:r>
                <a:r>
                  <a:rPr lang="en-GB" dirty="0"/>
                  <a:t> for finish node).</a:t>
                </a:r>
              </a:p>
              <a:p>
                <a:r>
                  <a:rPr lang="en-GB" dirty="0"/>
                  <a:t>We generate graphs based on a given density </a:t>
                </a:r>
                <a:r>
                  <a:rPr lang="en-GB" i="1" dirty="0"/>
                  <a:t>D</a:t>
                </a:r>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l-GR" i="1">
                          <a:latin typeface="Cambria Math" panose="02040503050406030204" pitchFamily="18" charset="0"/>
                        </a:rPr>
                        <m:t>𝐶</m:t>
                      </m:r>
                      <m:d>
                        <m:dPr>
                          <m:ctrlPr>
                            <a:rPr lang="en-GB" i="1">
                              <a:latin typeface="Cambria Math" panose="02040503050406030204" pitchFamily="18" charset="0"/>
                            </a:rPr>
                          </m:ctrlPr>
                        </m:dPr>
                        <m:e>
                          <m:r>
                            <a:rPr lang="el-GR" i="1">
                              <a:latin typeface="Cambria Math" panose="02040503050406030204" pitchFamily="18" charset="0"/>
                            </a:rPr>
                            <m:t>𝑆</m:t>
                          </m:r>
                          <m:r>
                            <a:rPr lang="el-GR" i="1">
                              <a:latin typeface="Cambria Math" panose="02040503050406030204" pitchFamily="18" charset="0"/>
                            </a:rPr>
                            <m:t>,</m:t>
                          </m:r>
                          <m:r>
                            <a:rPr lang="el-GR" i="1">
                              <a:latin typeface="Cambria Math" panose="02040503050406030204" pitchFamily="18" charset="0"/>
                            </a:rPr>
                            <m:t>𝑗</m:t>
                          </m:r>
                        </m:e>
                      </m:d>
                      <m:r>
                        <a:rPr lang="el-GR" i="1">
                          <a:latin typeface="Cambria Math" panose="02040503050406030204" pitchFamily="18" charset="0"/>
                        </a:rPr>
                        <m:t>=</m:t>
                      </m:r>
                      <m:r>
                        <m:rPr>
                          <m:sty m:val="p"/>
                        </m:rPr>
                        <a:rPr lang="el-GR">
                          <a:latin typeface="Cambria Math" panose="02040503050406030204" pitchFamily="18" charset="0"/>
                        </a:rPr>
                        <m:t>min</m:t>
                      </m:r>
                      <m:r>
                        <a:rPr lang="el-GR">
                          <a:latin typeface="Cambria Math" panose="02040503050406030204" pitchFamily="18" charset="0"/>
                        </a:rPr>
                        <m:t> </m:t>
                      </m:r>
                      <m:d>
                        <m:dPr>
                          <m:ctrlPr>
                            <a:rPr lang="el-GR" i="1">
                              <a:latin typeface="Cambria Math" panose="02040503050406030204" pitchFamily="18" charset="0"/>
                            </a:rPr>
                          </m:ctrlPr>
                        </m:dPr>
                        <m:e>
                          <m:r>
                            <a:rPr lang="el-GR" i="1">
                              <a:latin typeface="Cambria Math" panose="02040503050406030204" pitchFamily="18" charset="0"/>
                            </a:rPr>
                            <m:t> </m:t>
                          </m:r>
                          <m:r>
                            <a:rPr lang="el-GR" i="1">
                              <a:latin typeface="Cambria Math" panose="02040503050406030204" pitchFamily="18" charset="0"/>
                            </a:rPr>
                            <m:t>𝐶</m:t>
                          </m:r>
                          <m:d>
                            <m:dPr>
                              <m:ctrlPr>
                                <a:rPr lang="en-GB" i="1">
                                  <a:latin typeface="Cambria Math" panose="02040503050406030204" pitchFamily="18" charset="0"/>
                                </a:rPr>
                              </m:ctrlPr>
                            </m:dPr>
                            <m:e>
                              <m:r>
                                <a:rPr lang="el-GR" i="1">
                                  <a:latin typeface="Cambria Math" panose="02040503050406030204" pitchFamily="18" charset="0"/>
                                </a:rPr>
                                <m:t>𝑆</m:t>
                              </m:r>
                              <m:r>
                                <a:rPr lang="el-GR" i="1">
                                  <a:latin typeface="Cambria Math" panose="02040503050406030204" pitchFamily="18" charset="0"/>
                                </a:rPr>
                                <m:t>−</m:t>
                              </m:r>
                              <m:d>
                                <m:dPr>
                                  <m:begChr m:val="{"/>
                                  <m:endChr m:val="}"/>
                                  <m:ctrlPr>
                                    <a:rPr lang="en-GB" i="1">
                                      <a:latin typeface="Cambria Math" panose="02040503050406030204" pitchFamily="18" charset="0"/>
                                    </a:rPr>
                                  </m:ctrlPr>
                                </m:dPr>
                                <m:e>
                                  <m:r>
                                    <m:rPr>
                                      <m:sty m:val="p"/>
                                    </m:rPr>
                                    <a:rPr lang="el-GR">
                                      <a:latin typeface="Cambria Math" panose="02040503050406030204" pitchFamily="18" charset="0"/>
                                    </a:rPr>
                                    <m:t>j</m:t>
                                  </m:r>
                                </m:e>
                              </m:d>
                              <m:r>
                                <a:rPr lang="el-GR">
                                  <a:latin typeface="Cambria Math" panose="02040503050406030204" pitchFamily="18" charset="0"/>
                                </a:rPr>
                                <m:t>, </m:t>
                              </m:r>
                              <m:r>
                                <m:rPr>
                                  <m:sty m:val="p"/>
                                </m:rPr>
                                <a:rPr lang="el-GR">
                                  <a:latin typeface="Cambria Math" panose="02040503050406030204" pitchFamily="18" charset="0"/>
                                </a:rPr>
                                <m:t>i</m:t>
                              </m:r>
                            </m:e>
                          </m:d>
                          <m:r>
                            <a:rPr lang="el-GR">
                              <a:latin typeface="Cambria Math" panose="02040503050406030204" pitchFamily="18" charset="0"/>
                            </a:rPr>
                            <m:t> </m:t>
                          </m:r>
                        </m:e>
                      </m:d>
                      <m:r>
                        <a:rPr lang="el-GR">
                          <a:latin typeface="Cambria Math" panose="02040503050406030204" pitchFamily="18" charset="0"/>
                        </a:rPr>
                        <m:t>+</m:t>
                      </m:r>
                      <m:r>
                        <m:rPr>
                          <m:sty m:val="p"/>
                        </m:rPr>
                        <a:rPr lang="el-GR">
                          <a:latin typeface="Cambria Math" panose="02040503050406030204" pitchFamily="18" charset="0"/>
                        </a:rPr>
                        <m:t>G</m:t>
                      </m:r>
                      <m:d>
                        <m:dPr>
                          <m:ctrlPr>
                            <a:rPr lang="en-GB" i="1">
                              <a:latin typeface="Cambria Math" panose="02040503050406030204" pitchFamily="18" charset="0"/>
                            </a:rPr>
                          </m:ctrlPr>
                        </m:dPr>
                        <m:e>
                          <m:r>
                            <m:rPr>
                              <m:sty m:val="p"/>
                            </m:rPr>
                            <a:rPr lang="el-GR">
                              <a:latin typeface="Cambria Math" panose="02040503050406030204" pitchFamily="18" charset="0"/>
                            </a:rPr>
                            <m:t>i</m:t>
                          </m:r>
                          <m:r>
                            <a:rPr lang="el-GR">
                              <a:latin typeface="Cambria Math" panose="02040503050406030204" pitchFamily="18" charset="0"/>
                            </a:rPr>
                            <m:t>,</m:t>
                          </m:r>
                          <m:r>
                            <m:rPr>
                              <m:sty m:val="p"/>
                            </m:rPr>
                            <a:rPr lang="el-GR">
                              <a:latin typeface="Cambria Math" panose="02040503050406030204" pitchFamily="18" charset="0"/>
                            </a:rPr>
                            <m:t>j</m:t>
                          </m:r>
                        </m:e>
                      </m:d>
                    </m:oMath>
                  </m:oMathPara>
                </a14:m>
                <a:endParaRPr lang="en-GB" dirty="0"/>
              </a:p>
              <a:p>
                <a:pPr marL="0" indent="0">
                  <a:buNone/>
                </a:pPr>
                <a:endParaRPr lang="en-GB" dirty="0"/>
              </a:p>
              <a:p>
                <a:r>
                  <a:rPr lang="en-GB" dirty="0"/>
                  <a:t>We explore all nodes of the graph until the finish node is explored. For every iteration we choose to explore the closest node to S (to ensure we gain an optimal answer). </a:t>
                </a:r>
              </a:p>
              <a:p>
                <a:r>
                  <a:rPr lang="en-GB" dirty="0"/>
                  <a:t>When exploring a node we update the state of all its adjacent nodes using the recursive function.</a:t>
                </a:r>
              </a:p>
            </p:txBody>
          </p:sp>
        </mc:Choice>
        <mc:Fallback xmlns="">
          <p:sp>
            <p:nvSpPr>
              <p:cNvPr id="3" name="Content Placeholder 2">
                <a:extLst>
                  <a:ext uri="{FF2B5EF4-FFF2-40B4-BE49-F238E27FC236}">
                    <a16:creationId xmlns:a16="http://schemas.microsoft.com/office/drawing/2014/main" id="{EFE2A428-A8E1-4779-BE8F-411C2ABB724E}"/>
                  </a:ext>
                </a:extLst>
              </p:cNvPr>
              <p:cNvSpPr>
                <a:spLocks noGrp="1" noRot="1" noChangeAspect="1" noMove="1" noResize="1" noEditPoints="1" noAdjustHandles="1" noChangeArrowheads="1" noChangeShapeType="1" noTextEdit="1"/>
              </p:cNvSpPr>
              <p:nvPr>
                <p:ph idx="1"/>
              </p:nvPr>
            </p:nvSpPr>
            <p:spPr>
              <a:xfrm>
                <a:off x="913795" y="2096063"/>
                <a:ext cx="10353762" cy="3946517"/>
              </a:xfrm>
              <a:blipFill>
                <a:blip r:embed="rId2"/>
                <a:stretch>
                  <a:fillRect l="-530" t="-1082" b="-2628"/>
                </a:stretch>
              </a:blipFill>
            </p:spPr>
            <p:txBody>
              <a:bodyPr/>
              <a:lstStyle/>
              <a:p>
                <a:r>
                  <a:rPr lang="en-GB">
                    <a:noFill/>
                  </a:rPr>
                  <a:t> </a:t>
                </a:r>
              </a:p>
            </p:txBody>
          </p:sp>
        </mc:Fallback>
      </mc:AlternateContent>
    </p:spTree>
    <p:extLst>
      <p:ext uri="{BB962C8B-B14F-4D97-AF65-F5344CB8AC3E}">
        <p14:creationId xmlns:p14="http://schemas.microsoft.com/office/powerpoint/2010/main" val="2563910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Example - Dijkstra</a:t>
            </a:r>
          </a:p>
        </p:txBody>
      </p:sp>
      <p:sp>
        <p:nvSpPr>
          <p:cNvPr id="12" name="Text Placeholder 11">
            <a:extLst>
              <a:ext uri="{FF2B5EF4-FFF2-40B4-BE49-F238E27FC236}">
                <a16:creationId xmlns:a16="http://schemas.microsoft.com/office/drawing/2014/main" id="{835A05CF-2B91-47DA-9819-1457A6B9F562}"/>
              </a:ext>
            </a:extLst>
          </p:cNvPr>
          <p:cNvSpPr>
            <a:spLocks noGrp="1"/>
          </p:cNvSpPr>
          <p:nvPr>
            <p:ph type="body" idx="1"/>
          </p:nvPr>
        </p:nvSpPr>
        <p:spPr>
          <a:xfrm>
            <a:off x="839787" y="1594966"/>
            <a:ext cx="5157787" cy="823912"/>
          </a:xfrm>
        </p:spPr>
        <p:txBody>
          <a:bodyPr>
            <a:normAutofit/>
          </a:bodyPr>
          <a:lstStyle/>
          <a:p>
            <a:r>
              <a:rPr lang="en-GB" dirty="0"/>
              <a:t>Example Graph</a:t>
            </a:r>
          </a:p>
        </p:txBody>
      </p:sp>
      <p:graphicFrame>
        <p:nvGraphicFramePr>
          <p:cNvPr id="5" name="Content Placeholder 4">
            <a:extLst>
              <a:ext uri="{FF2B5EF4-FFF2-40B4-BE49-F238E27FC236}">
                <a16:creationId xmlns:a16="http://schemas.microsoft.com/office/drawing/2014/main" id="{271D065E-BC1E-439A-8E6A-D0FA5A152C61}"/>
              </a:ext>
            </a:extLst>
          </p:cNvPr>
          <p:cNvGraphicFramePr>
            <a:graphicFrameLocks noGrp="1"/>
          </p:cNvGraphicFramePr>
          <p:nvPr>
            <p:ph sz="half" idx="2"/>
            <p:extLst>
              <p:ext uri="{D42A27DB-BD31-4B8C-83A1-F6EECF244321}">
                <p14:modId xmlns:p14="http://schemas.microsoft.com/office/powerpoint/2010/main" val="3984014859"/>
              </p:ext>
            </p:extLst>
          </p:nvPr>
        </p:nvGraphicFramePr>
        <p:xfrm>
          <a:off x="839787" y="2795531"/>
          <a:ext cx="5106988" cy="1545396"/>
        </p:xfrm>
        <a:graphic>
          <a:graphicData uri="http://schemas.openxmlformats.org/drawingml/2006/table">
            <a:tbl>
              <a:tblPr firstRow="1" firstCol="1" bandRow="1">
                <a:tableStyleId>{5C22544A-7EE6-4342-B048-85BDC9FD1C3A}</a:tableStyleId>
              </a:tblPr>
              <a:tblGrid>
                <a:gridCol w="851250">
                  <a:extLst>
                    <a:ext uri="{9D8B030D-6E8A-4147-A177-3AD203B41FA5}">
                      <a16:colId xmlns:a16="http://schemas.microsoft.com/office/drawing/2014/main" val="3640830320"/>
                    </a:ext>
                  </a:extLst>
                </a:gridCol>
                <a:gridCol w="850738">
                  <a:extLst>
                    <a:ext uri="{9D8B030D-6E8A-4147-A177-3AD203B41FA5}">
                      <a16:colId xmlns:a16="http://schemas.microsoft.com/office/drawing/2014/main" val="1898409640"/>
                    </a:ext>
                  </a:extLst>
                </a:gridCol>
                <a:gridCol w="851762">
                  <a:extLst>
                    <a:ext uri="{9D8B030D-6E8A-4147-A177-3AD203B41FA5}">
                      <a16:colId xmlns:a16="http://schemas.microsoft.com/office/drawing/2014/main" val="2514837086"/>
                    </a:ext>
                  </a:extLst>
                </a:gridCol>
                <a:gridCol w="851250">
                  <a:extLst>
                    <a:ext uri="{9D8B030D-6E8A-4147-A177-3AD203B41FA5}">
                      <a16:colId xmlns:a16="http://schemas.microsoft.com/office/drawing/2014/main" val="2400193802"/>
                    </a:ext>
                  </a:extLst>
                </a:gridCol>
                <a:gridCol w="850738">
                  <a:extLst>
                    <a:ext uri="{9D8B030D-6E8A-4147-A177-3AD203B41FA5}">
                      <a16:colId xmlns:a16="http://schemas.microsoft.com/office/drawing/2014/main" val="798893616"/>
                    </a:ext>
                  </a:extLst>
                </a:gridCol>
                <a:gridCol w="851250">
                  <a:extLst>
                    <a:ext uri="{9D8B030D-6E8A-4147-A177-3AD203B41FA5}">
                      <a16:colId xmlns:a16="http://schemas.microsoft.com/office/drawing/2014/main" val="338501119"/>
                    </a:ext>
                  </a:extLst>
                </a:gridCol>
              </a:tblGrid>
              <a:tr h="251047">
                <a:tc>
                  <a:txBody>
                    <a:bodyPr/>
                    <a:lstStyle/>
                    <a:p>
                      <a:pPr algn="just">
                        <a:lnSpc>
                          <a:spcPct val="150000"/>
                        </a:lnSpc>
                        <a:spcAft>
                          <a:spcPts val="0"/>
                        </a:spcAft>
                      </a:pPr>
                      <a:r>
                        <a:rPr lang="en-GB" sz="1000">
                          <a:effectLst/>
                        </a:rPr>
                        <a:t>Node</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A</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B</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C</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D</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E</a:t>
                      </a:r>
                      <a:endParaRPr lang="en-GB" sz="100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534041089"/>
                  </a:ext>
                </a:extLst>
              </a:tr>
              <a:tr h="251047">
                <a:tc>
                  <a:txBody>
                    <a:bodyPr/>
                    <a:lstStyle/>
                    <a:p>
                      <a:pPr algn="just">
                        <a:lnSpc>
                          <a:spcPct val="150000"/>
                        </a:lnSpc>
                        <a:spcAft>
                          <a:spcPts val="0"/>
                        </a:spcAft>
                      </a:pPr>
                      <a:r>
                        <a:rPr lang="en-GB" sz="1000">
                          <a:effectLst/>
                        </a:rPr>
                        <a:t>A</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4</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10</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18</a:t>
                      </a:r>
                      <a:endParaRPr lang="en-GB" sz="100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2955584219"/>
                  </a:ext>
                </a:extLst>
              </a:tr>
              <a:tr h="251047">
                <a:tc>
                  <a:txBody>
                    <a:bodyPr/>
                    <a:lstStyle/>
                    <a:p>
                      <a:pPr algn="just">
                        <a:lnSpc>
                          <a:spcPct val="150000"/>
                        </a:lnSpc>
                        <a:spcAft>
                          <a:spcPts val="0"/>
                        </a:spcAft>
                      </a:pPr>
                      <a:r>
                        <a:rPr lang="en-GB" sz="1000">
                          <a:effectLst/>
                        </a:rPr>
                        <a:t>B</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4</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4</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8</a:t>
                      </a:r>
                      <a:endParaRPr lang="en-GB" sz="100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1423489779"/>
                  </a:ext>
                </a:extLst>
              </a:tr>
              <a:tr h="251047">
                <a:tc>
                  <a:txBody>
                    <a:bodyPr/>
                    <a:lstStyle/>
                    <a:p>
                      <a:pPr algn="just">
                        <a:lnSpc>
                          <a:spcPct val="150000"/>
                        </a:lnSpc>
                        <a:spcAft>
                          <a:spcPts val="0"/>
                        </a:spcAft>
                      </a:pPr>
                      <a:r>
                        <a:rPr lang="en-GB" sz="1000">
                          <a:effectLst/>
                        </a:rPr>
                        <a:t>C</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4</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19</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1625319680"/>
                  </a:ext>
                </a:extLst>
              </a:tr>
              <a:tr h="251047">
                <a:tc>
                  <a:txBody>
                    <a:bodyPr/>
                    <a:lstStyle/>
                    <a:p>
                      <a:pPr algn="just">
                        <a:lnSpc>
                          <a:spcPct val="150000"/>
                        </a:lnSpc>
                        <a:spcAft>
                          <a:spcPts val="0"/>
                        </a:spcAft>
                      </a:pPr>
                      <a:r>
                        <a:rPr lang="en-GB" sz="1000">
                          <a:effectLst/>
                        </a:rPr>
                        <a:t>D</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10</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19</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7</a:t>
                      </a:r>
                      <a:endParaRPr lang="en-GB" sz="100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3684013823"/>
                  </a:ext>
                </a:extLst>
              </a:tr>
              <a:tr h="251047">
                <a:tc>
                  <a:txBody>
                    <a:bodyPr/>
                    <a:lstStyle/>
                    <a:p>
                      <a:pPr algn="just">
                        <a:lnSpc>
                          <a:spcPct val="150000"/>
                        </a:lnSpc>
                        <a:spcAft>
                          <a:spcPts val="0"/>
                        </a:spcAft>
                      </a:pPr>
                      <a:r>
                        <a:rPr lang="en-GB" sz="1000">
                          <a:effectLst/>
                        </a:rPr>
                        <a:t>E</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18</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8</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1</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a:effectLst/>
                        </a:rPr>
                        <a:t>7</a:t>
                      </a:r>
                      <a:endParaRPr lang="en-GB" sz="1000">
                        <a:effectLst/>
                        <a:latin typeface="Liberation Serif"/>
                        <a:ea typeface="Liberation Serif"/>
                        <a:cs typeface="Liberation Serif"/>
                      </a:endParaRPr>
                    </a:p>
                  </a:txBody>
                  <a:tcPr marL="28167" marR="28167" marT="28167" marB="28167"/>
                </a:tc>
                <a:tc>
                  <a:txBody>
                    <a:bodyPr/>
                    <a:lstStyle/>
                    <a:p>
                      <a:pPr algn="just">
                        <a:lnSpc>
                          <a:spcPct val="150000"/>
                        </a:lnSpc>
                        <a:spcAft>
                          <a:spcPts val="0"/>
                        </a:spcAft>
                      </a:pPr>
                      <a:r>
                        <a:rPr lang="en-GB" sz="1000" dirty="0">
                          <a:effectLst/>
                        </a:rPr>
                        <a:t>-1</a:t>
                      </a:r>
                      <a:endParaRPr lang="en-GB" sz="1000" dirty="0">
                        <a:effectLst/>
                        <a:latin typeface="Liberation Serif"/>
                        <a:ea typeface="Liberation Serif"/>
                        <a:cs typeface="Liberation Serif"/>
                      </a:endParaRPr>
                    </a:p>
                  </a:txBody>
                  <a:tcPr marL="28167" marR="28167" marT="28167" marB="28167"/>
                </a:tc>
                <a:extLst>
                  <a:ext uri="{0D108BD9-81ED-4DB2-BD59-A6C34878D82A}">
                    <a16:rowId xmlns:a16="http://schemas.microsoft.com/office/drawing/2014/main" val="1125965778"/>
                  </a:ext>
                </a:extLst>
              </a:tr>
            </a:tbl>
          </a:graphicData>
        </a:graphic>
      </p:graphicFrame>
      <p:pic>
        <p:nvPicPr>
          <p:cNvPr id="10" name="Picture 9">
            <a:extLst>
              <a:ext uri="{FF2B5EF4-FFF2-40B4-BE49-F238E27FC236}">
                <a16:creationId xmlns:a16="http://schemas.microsoft.com/office/drawing/2014/main" id="{0B00422E-F802-4FD8-A5B9-18F80303F6B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641" y="4553146"/>
            <a:ext cx="3010293" cy="1910354"/>
          </a:xfrm>
          <a:prstGeom prst="roundRect">
            <a:avLst>
              <a:gd name="adj" fmla="val 22748"/>
            </a:avLst>
          </a:prstGeom>
          <a:solidFill>
            <a:srgbClr val="FFFFFF">
              <a:shade val="85000"/>
            </a:srgbClr>
          </a:solidFill>
          <a:ln>
            <a:noFill/>
          </a:ln>
          <a:effectLst>
            <a:reflection blurRad="12700" stA="38000" endPos="28000" dist="5000" dir="5400000" sy="-100000" algn="bl" rotWithShape="0"/>
          </a:effectLst>
        </p:spPr>
      </p:pic>
      <p:graphicFrame>
        <p:nvGraphicFramePr>
          <p:cNvPr id="9" name="Content Placeholder 8">
            <a:extLst>
              <a:ext uri="{FF2B5EF4-FFF2-40B4-BE49-F238E27FC236}">
                <a16:creationId xmlns:a16="http://schemas.microsoft.com/office/drawing/2014/main" id="{0385A975-05FE-4EF2-95C8-FA8E148BA699}"/>
              </a:ext>
            </a:extLst>
          </p:cNvPr>
          <p:cNvGraphicFramePr>
            <a:graphicFrameLocks noGrp="1"/>
          </p:cNvGraphicFramePr>
          <p:nvPr>
            <p:ph sz="quarter" idx="4"/>
          </p:nvPr>
        </p:nvGraphicFramePr>
        <p:xfrm>
          <a:off x="6172199" y="3464705"/>
          <a:ext cx="5095877" cy="1773264"/>
        </p:xfrm>
        <a:graphic>
          <a:graphicData uri="http://schemas.openxmlformats.org/drawingml/2006/table">
            <a:tbl>
              <a:tblPr firstRow="1" firstCol="1" bandRow="1">
                <a:tableStyleId>{5C22544A-7EE6-4342-B048-85BDC9FD1C3A}</a:tableStyleId>
              </a:tblPr>
              <a:tblGrid>
                <a:gridCol w="849398">
                  <a:extLst>
                    <a:ext uri="{9D8B030D-6E8A-4147-A177-3AD203B41FA5}">
                      <a16:colId xmlns:a16="http://schemas.microsoft.com/office/drawing/2014/main" val="3475573815"/>
                    </a:ext>
                  </a:extLst>
                </a:gridCol>
                <a:gridCol w="848887">
                  <a:extLst>
                    <a:ext uri="{9D8B030D-6E8A-4147-A177-3AD203B41FA5}">
                      <a16:colId xmlns:a16="http://schemas.microsoft.com/office/drawing/2014/main" val="1441764859"/>
                    </a:ext>
                  </a:extLst>
                </a:gridCol>
                <a:gridCol w="849909">
                  <a:extLst>
                    <a:ext uri="{9D8B030D-6E8A-4147-A177-3AD203B41FA5}">
                      <a16:colId xmlns:a16="http://schemas.microsoft.com/office/drawing/2014/main" val="3064063145"/>
                    </a:ext>
                  </a:extLst>
                </a:gridCol>
                <a:gridCol w="849398">
                  <a:extLst>
                    <a:ext uri="{9D8B030D-6E8A-4147-A177-3AD203B41FA5}">
                      <a16:colId xmlns:a16="http://schemas.microsoft.com/office/drawing/2014/main" val="2005537116"/>
                    </a:ext>
                  </a:extLst>
                </a:gridCol>
                <a:gridCol w="848887">
                  <a:extLst>
                    <a:ext uri="{9D8B030D-6E8A-4147-A177-3AD203B41FA5}">
                      <a16:colId xmlns:a16="http://schemas.microsoft.com/office/drawing/2014/main" val="2114763006"/>
                    </a:ext>
                  </a:extLst>
                </a:gridCol>
                <a:gridCol w="849398">
                  <a:extLst>
                    <a:ext uri="{9D8B030D-6E8A-4147-A177-3AD203B41FA5}">
                      <a16:colId xmlns:a16="http://schemas.microsoft.com/office/drawing/2014/main" val="2168890463"/>
                    </a:ext>
                  </a:extLst>
                </a:gridCol>
              </a:tblGrid>
              <a:tr h="250501">
                <a:tc>
                  <a:txBody>
                    <a:bodyPr/>
                    <a:lstStyle/>
                    <a:p>
                      <a:pPr algn="just">
                        <a:lnSpc>
                          <a:spcPct val="150000"/>
                        </a:lnSpc>
                        <a:spcAft>
                          <a:spcPts val="0"/>
                        </a:spcAft>
                      </a:pPr>
                      <a:r>
                        <a:rPr lang="en-GB" sz="1000" dirty="0">
                          <a:effectLst/>
                        </a:rPr>
                        <a:t>Iteration \ Node</a:t>
                      </a:r>
                      <a:endParaRPr lang="en-GB" sz="1000" dirty="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C</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D</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E</a:t>
                      </a:r>
                      <a:endParaRPr lang="en-GB" sz="100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3010325464"/>
                  </a:ext>
                </a:extLst>
              </a:tr>
              <a:tr h="250501">
                <a:tc>
                  <a:txBody>
                    <a:bodyPr/>
                    <a:lstStyle/>
                    <a:p>
                      <a:pPr algn="just">
                        <a:lnSpc>
                          <a:spcPct val="150000"/>
                        </a:lnSpc>
                        <a:spcAft>
                          <a:spcPts val="0"/>
                        </a:spcAft>
                      </a:pPr>
                      <a:r>
                        <a:rPr lang="en-GB" sz="1000">
                          <a:effectLst/>
                        </a:rPr>
                        <a:t>0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4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10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18 \ A</a:t>
                      </a:r>
                      <a:endParaRPr lang="en-GB" sz="100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1023355946"/>
                  </a:ext>
                </a:extLst>
              </a:tr>
              <a:tr h="250501">
                <a:tc>
                  <a:txBody>
                    <a:bodyPr/>
                    <a:lstStyle/>
                    <a:p>
                      <a:pPr algn="just">
                        <a:lnSpc>
                          <a:spcPct val="150000"/>
                        </a:lnSpc>
                        <a:spcAft>
                          <a:spcPts val="0"/>
                        </a:spcAft>
                      </a:pPr>
                      <a:r>
                        <a:rPr lang="en-GB" sz="1000">
                          <a:effectLst/>
                        </a:rPr>
                        <a:t>1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4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8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5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14 \ B</a:t>
                      </a:r>
                      <a:endParaRPr lang="en-GB" sz="100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2336767550"/>
                  </a:ext>
                </a:extLst>
              </a:tr>
              <a:tr h="250501">
                <a:tc>
                  <a:txBody>
                    <a:bodyPr/>
                    <a:lstStyle/>
                    <a:p>
                      <a:pPr algn="just">
                        <a:lnSpc>
                          <a:spcPct val="150000"/>
                        </a:lnSpc>
                        <a:spcAft>
                          <a:spcPts val="0"/>
                        </a:spcAft>
                      </a:pPr>
                      <a:r>
                        <a:rPr lang="en-GB" sz="1000">
                          <a:effectLst/>
                        </a:rPr>
                        <a:t>2 – D</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4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8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5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12 \ D</a:t>
                      </a:r>
                      <a:endParaRPr lang="en-GB" sz="100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1941706492"/>
                  </a:ext>
                </a:extLst>
              </a:tr>
              <a:tr h="250501">
                <a:tc>
                  <a:txBody>
                    <a:bodyPr/>
                    <a:lstStyle/>
                    <a:p>
                      <a:pPr algn="just">
                        <a:lnSpc>
                          <a:spcPct val="150000"/>
                        </a:lnSpc>
                        <a:spcAft>
                          <a:spcPts val="0"/>
                        </a:spcAft>
                      </a:pPr>
                      <a:r>
                        <a:rPr lang="en-GB" sz="1000">
                          <a:effectLst/>
                        </a:rPr>
                        <a:t>3 – C</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4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8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5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12 \ D</a:t>
                      </a:r>
                      <a:endParaRPr lang="en-GB" sz="100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2985128309"/>
                  </a:ext>
                </a:extLst>
              </a:tr>
              <a:tr h="250501">
                <a:tc>
                  <a:txBody>
                    <a:bodyPr/>
                    <a:lstStyle/>
                    <a:p>
                      <a:pPr algn="just">
                        <a:lnSpc>
                          <a:spcPct val="150000"/>
                        </a:lnSpc>
                        <a:spcAft>
                          <a:spcPts val="0"/>
                        </a:spcAft>
                      </a:pPr>
                      <a:r>
                        <a:rPr lang="en-GB" sz="1000">
                          <a:effectLst/>
                        </a:rPr>
                        <a:t>4 – E</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 \ -</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4 \ A</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8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a:effectLst/>
                        </a:rPr>
                        <a:t>5 \ B</a:t>
                      </a:r>
                      <a:endParaRPr lang="en-GB" sz="1000">
                        <a:effectLst/>
                        <a:latin typeface="Liberation Serif"/>
                        <a:ea typeface="Liberation Serif"/>
                        <a:cs typeface="Liberation Serif"/>
                      </a:endParaRPr>
                    </a:p>
                  </a:txBody>
                  <a:tcPr marL="28106" marR="28106" marT="28106" marB="28106"/>
                </a:tc>
                <a:tc>
                  <a:txBody>
                    <a:bodyPr/>
                    <a:lstStyle/>
                    <a:p>
                      <a:pPr algn="just">
                        <a:lnSpc>
                          <a:spcPct val="150000"/>
                        </a:lnSpc>
                        <a:spcAft>
                          <a:spcPts val="0"/>
                        </a:spcAft>
                      </a:pPr>
                      <a:r>
                        <a:rPr lang="en-GB" sz="1000" dirty="0">
                          <a:effectLst/>
                        </a:rPr>
                        <a:t>12 \ D</a:t>
                      </a:r>
                      <a:endParaRPr lang="en-GB" sz="1000" dirty="0">
                        <a:effectLst/>
                        <a:latin typeface="Liberation Serif"/>
                        <a:ea typeface="Liberation Serif"/>
                        <a:cs typeface="Liberation Serif"/>
                      </a:endParaRPr>
                    </a:p>
                  </a:txBody>
                  <a:tcPr marL="28106" marR="28106" marT="28106" marB="28106"/>
                </a:tc>
                <a:extLst>
                  <a:ext uri="{0D108BD9-81ED-4DB2-BD59-A6C34878D82A}">
                    <a16:rowId xmlns:a16="http://schemas.microsoft.com/office/drawing/2014/main" val="3045863797"/>
                  </a:ext>
                </a:extLst>
              </a:tr>
            </a:tbl>
          </a:graphicData>
        </a:graphic>
      </p:graphicFrame>
      <p:sp>
        <p:nvSpPr>
          <p:cNvPr id="13" name="Text Placeholder 12">
            <a:extLst>
              <a:ext uri="{FF2B5EF4-FFF2-40B4-BE49-F238E27FC236}">
                <a16:creationId xmlns:a16="http://schemas.microsoft.com/office/drawing/2014/main" id="{18E8E35D-313E-42BA-92E3-D58913640CC0}"/>
              </a:ext>
            </a:extLst>
          </p:cNvPr>
          <p:cNvSpPr>
            <a:spLocks noGrp="1"/>
          </p:cNvSpPr>
          <p:nvPr>
            <p:ph type="body" sz="quarter" idx="3"/>
          </p:nvPr>
        </p:nvSpPr>
        <p:spPr/>
        <p:txBody>
          <a:bodyPr/>
          <a:lstStyle/>
          <a:p>
            <a:r>
              <a:rPr lang="en-GB" dirty="0"/>
              <a:t>Implementation result</a:t>
            </a:r>
          </a:p>
        </p:txBody>
      </p:sp>
    </p:spTree>
    <p:extLst>
      <p:ext uri="{BB962C8B-B14F-4D97-AF65-F5344CB8AC3E}">
        <p14:creationId xmlns:p14="http://schemas.microsoft.com/office/powerpoint/2010/main" val="2426272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Implementation - Dijkstra</a:t>
            </a:r>
          </a:p>
        </p:txBody>
      </p:sp>
      <p:pic>
        <p:nvPicPr>
          <p:cNvPr id="3" name="Content Placeholder 2">
            <a:extLst>
              <a:ext uri="{FF2B5EF4-FFF2-40B4-BE49-F238E27FC236}">
                <a16:creationId xmlns:a16="http://schemas.microsoft.com/office/drawing/2014/main" id="{63EC2C57-86E4-48D6-A15B-CBE24E0534B6}"/>
              </a:ext>
            </a:extLst>
          </p:cNvPr>
          <p:cNvPicPr>
            <a:picLocks noGrp="1" noChangeAspect="1"/>
          </p:cNvPicPr>
          <p:nvPr>
            <p:ph idx="1"/>
          </p:nvPr>
        </p:nvPicPr>
        <p:blipFill>
          <a:blip r:embed="rId2"/>
          <a:stretch>
            <a:fillRect/>
          </a:stretch>
        </p:blipFill>
        <p:spPr>
          <a:xfrm>
            <a:off x="3809621" y="2121601"/>
            <a:ext cx="4562107" cy="3745014"/>
          </a:xfrm>
          <a:prstGeom prst="roundRect">
            <a:avLst>
              <a:gd name="adj" fmla="val 5023"/>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461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Dijkstra</a:t>
            </a:r>
          </a:p>
        </p:txBody>
      </p:sp>
      <p:graphicFrame>
        <p:nvGraphicFramePr>
          <p:cNvPr id="8" name="Content Placeholder 7">
            <a:extLst>
              <a:ext uri="{FF2B5EF4-FFF2-40B4-BE49-F238E27FC236}">
                <a16:creationId xmlns:a16="http://schemas.microsoft.com/office/drawing/2014/main" id="{00000000-0008-0000-0600-00002F000000}"/>
              </a:ext>
            </a:extLst>
          </p:cNvPr>
          <p:cNvGraphicFramePr>
            <a:graphicFrameLocks noGrp="1"/>
          </p:cNvGraphicFramePr>
          <p:nvPr>
            <p:ph sz="half" idx="2"/>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00000000-0008-0000-0600-000027000000}"/>
              </a:ext>
            </a:extLst>
          </p:cNvPr>
          <p:cNvGraphicFramePr>
            <a:graphicFrameLocks noGrp="1"/>
          </p:cNvGraphicFramePr>
          <p:nvPr>
            <p:ph sz="half" idx="1"/>
          </p:nvPr>
        </p:nvGraphicFramePr>
        <p:xfrm>
          <a:off x="914400" y="2087563"/>
          <a:ext cx="5105400" cy="3703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5359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Digging Further – Independent Sets</a:t>
            </a:r>
          </a:p>
        </p:txBody>
      </p:sp>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p:txBody>
          <a:bodyPr/>
          <a:lstStyle/>
          <a:p>
            <a:r>
              <a:rPr lang="en-GB" dirty="0"/>
              <a:t>The problem of finding the biggest independent set of a given graph (or tree). </a:t>
            </a:r>
          </a:p>
          <a:p>
            <a:r>
              <a:rPr lang="en-GB" dirty="0"/>
              <a:t>An independent set is a set where no nodes inside of it are adjacent to each other.</a:t>
            </a:r>
          </a:p>
          <a:p>
            <a:r>
              <a:rPr lang="en-GB" dirty="0"/>
              <a:t>Since a node can either be included or excluded in the set we have to keep track of both cases.</a:t>
            </a:r>
          </a:p>
          <a:p>
            <a:pPr marL="0" indent="0" algn="ctr">
              <a:buNone/>
            </a:pPr>
            <a:endParaRPr lang="en-GB" dirty="0"/>
          </a:p>
        </p:txBody>
      </p:sp>
      <p:pic>
        <p:nvPicPr>
          <p:cNvPr id="4" name="Picture 3">
            <a:extLst>
              <a:ext uri="{FF2B5EF4-FFF2-40B4-BE49-F238E27FC236}">
                <a16:creationId xmlns:a16="http://schemas.microsoft.com/office/drawing/2014/main" id="{99C8188A-627D-4D1D-A6C8-724FC99E9BD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9996" y="3888679"/>
            <a:ext cx="4232760" cy="2062664"/>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2FA515-21C8-4817-A43E-375A29A554BB}"/>
                  </a:ext>
                </a:extLst>
              </p:cNvPr>
              <p:cNvSpPr txBox="1"/>
              <p:nvPr/>
            </p:nvSpPr>
            <p:spPr>
              <a:xfrm>
                <a:off x="924443" y="4486277"/>
                <a:ext cx="6114400" cy="923330"/>
              </a:xfrm>
              <a:prstGeom prst="rect">
                <a:avLst/>
              </a:prstGeom>
              <a:noFill/>
            </p:spPr>
            <p:txBody>
              <a:bodyPr wrap="square" rtlCol="0">
                <a:spAutoFit/>
              </a:bodyPr>
              <a:lstStyle/>
              <a:p>
                <a:pPr algn="ctr"/>
                <a14:m>
                  <m:oMath xmlns:m="http://schemas.openxmlformats.org/officeDocument/2006/math">
                    <m:r>
                      <a:rPr lang="en-GB" i="1">
                        <a:latin typeface="Cambria Math" panose="02040503050406030204" pitchFamily="18" charset="0"/>
                      </a:rPr>
                      <m:t>𝑣𝑎𝑙</m:t>
                    </m:r>
                    <m:r>
                      <a:rPr lang="en-GB" i="1">
                        <a:latin typeface="Cambria Math" panose="02040503050406030204" pitchFamily="18" charset="0"/>
                      </a:rPr>
                      <m:t>_</m:t>
                    </m:r>
                    <m:r>
                      <a:rPr lang="en-GB" i="1">
                        <a:latin typeface="Cambria Math" panose="02040503050406030204" pitchFamily="18" charset="0"/>
                      </a:rPr>
                      <m:t>𝑖𝑛𝑐</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m:t>
                    </m:r>
                    <m:nary>
                      <m:naryPr>
                        <m:chr m:val="∑"/>
                        <m:limLoc m:val="undOvr"/>
                        <m:subHide m:val="on"/>
                        <m:supHide m:val="on"/>
                        <m:ctrlPr>
                          <a:rPr lang="en-GB" i="1">
                            <a:latin typeface="Cambria Math" panose="02040503050406030204" pitchFamily="18" charset="0"/>
                          </a:rPr>
                        </m:ctrlPr>
                      </m:naryPr>
                      <m:sub/>
                      <m:sup/>
                      <m:e>
                        <m:r>
                          <a:rPr lang="el-GR" i="1">
                            <a:latin typeface="Cambria Math" panose="02040503050406030204" pitchFamily="18" charset="0"/>
                          </a:rPr>
                          <m:t>𝑃</m:t>
                        </m:r>
                        <m:d>
                          <m:dPr>
                            <m:ctrlPr>
                              <a:rPr lang="en-GB" i="1">
                                <a:latin typeface="Cambria Math" panose="02040503050406030204" pitchFamily="18" charset="0"/>
                              </a:rPr>
                            </m:ctrlPr>
                          </m:dPr>
                          <m:e>
                            <m:r>
                              <a:rPr lang="el-GR" i="1">
                                <a:latin typeface="Cambria Math" panose="02040503050406030204" pitchFamily="18" charset="0"/>
                              </a:rPr>
                              <m:t>𝑣</m:t>
                            </m:r>
                          </m:e>
                        </m:d>
                        <m:r>
                          <a:rPr lang="el-GR" i="1">
                            <a:latin typeface="Cambria Math" panose="02040503050406030204" pitchFamily="18" charset="0"/>
                          </a:rPr>
                          <m:t>𝑓𝑜𝑟</m:t>
                        </m:r>
                        <m:r>
                          <a:rPr lang="el-GR" i="1">
                            <a:latin typeface="Cambria Math" panose="02040503050406030204" pitchFamily="18" charset="0"/>
                          </a:rPr>
                          <m:t> </m:t>
                        </m:r>
                        <m:r>
                          <a:rPr lang="el-GR" i="1">
                            <a:latin typeface="Cambria Math" panose="02040503050406030204" pitchFamily="18" charset="0"/>
                          </a:rPr>
                          <m:t>𝑒𝑣𝑒𝑟𝑦</m:t>
                        </m:r>
                        <m:r>
                          <a:rPr lang="el-GR" i="1">
                            <a:latin typeface="Cambria Math" panose="02040503050406030204" pitchFamily="18" charset="0"/>
                          </a:rPr>
                          <m:t> </m:t>
                        </m:r>
                        <m:r>
                          <a:rPr lang="el-GR" i="1">
                            <a:latin typeface="Cambria Math" panose="02040503050406030204" pitchFamily="18" charset="0"/>
                          </a:rPr>
                          <m:t>𝑐h𝑖𝑙𝑑</m:t>
                        </m:r>
                        <m:r>
                          <a:rPr lang="el-GR" i="1">
                            <a:latin typeface="Cambria Math" panose="02040503050406030204" pitchFamily="18" charset="0"/>
                          </a:rPr>
                          <m:t> </m:t>
                        </m:r>
                        <m:r>
                          <a:rPr lang="el-GR" i="1">
                            <a:latin typeface="Cambria Math" panose="02040503050406030204" pitchFamily="18" charset="0"/>
                          </a:rPr>
                          <m:t>𝑣</m:t>
                        </m:r>
                      </m:e>
                    </m:nary>
                  </m:oMath>
                </a14:m>
                <a:r>
                  <a:rPr lang="el-GR" dirty="0"/>
                  <a:t> </a:t>
                </a:r>
                <a:endParaRPr lang="en-GB" b="1" dirty="0"/>
              </a:p>
              <a:p>
                <a:pPr algn="ctr"/>
                <a14:m>
                  <m:oMath xmlns:m="http://schemas.openxmlformats.org/officeDocument/2006/math">
                    <m:r>
                      <a:rPr lang="en-GB" i="1">
                        <a:latin typeface="Cambria Math" panose="02040503050406030204" pitchFamily="18" charset="0"/>
                      </a:rPr>
                      <m:t>𝑣𝑎𝑙</m:t>
                    </m:r>
                    <m:r>
                      <a:rPr lang="en-GB" i="1">
                        <a:latin typeface="Cambria Math" panose="02040503050406030204" pitchFamily="18" charset="0"/>
                      </a:rPr>
                      <m:t>_</m:t>
                    </m:r>
                    <m:r>
                      <a:rPr lang="en-GB" i="1">
                        <a:latin typeface="Cambria Math" panose="02040503050406030204" pitchFamily="18" charset="0"/>
                      </a:rPr>
                      <m:t>𝑒𝑥𝑐</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]=1+</m:t>
                    </m:r>
                    <m:nary>
                      <m:naryPr>
                        <m:chr m:val="∑"/>
                        <m:limLoc m:val="undOvr"/>
                        <m:subHide m:val="on"/>
                        <m:supHide m:val="on"/>
                        <m:ctrlPr>
                          <a:rPr lang="en-GB" i="1">
                            <a:latin typeface="Cambria Math" panose="02040503050406030204" pitchFamily="18" charset="0"/>
                          </a:rPr>
                        </m:ctrlPr>
                      </m:naryPr>
                      <m:sub/>
                      <m:sup/>
                      <m:e>
                        <m:r>
                          <a:rPr lang="el-GR" i="1">
                            <a:latin typeface="Cambria Math" panose="02040503050406030204" pitchFamily="18" charset="0"/>
                          </a:rPr>
                          <m:t>𝑃</m:t>
                        </m:r>
                        <m:d>
                          <m:dPr>
                            <m:ctrlPr>
                              <a:rPr lang="en-GB" i="1">
                                <a:latin typeface="Cambria Math" panose="02040503050406030204" pitchFamily="18" charset="0"/>
                              </a:rPr>
                            </m:ctrlPr>
                          </m:dPr>
                          <m:e>
                            <m:r>
                              <a:rPr lang="el-GR" i="1">
                                <a:latin typeface="Cambria Math" panose="02040503050406030204" pitchFamily="18" charset="0"/>
                              </a:rPr>
                              <m:t>𝑣</m:t>
                            </m:r>
                          </m:e>
                        </m:d>
                        <m:r>
                          <a:rPr lang="el-GR" i="1">
                            <a:latin typeface="Cambria Math" panose="02040503050406030204" pitchFamily="18" charset="0"/>
                          </a:rPr>
                          <m:t>𝑓𝑜𝑟</m:t>
                        </m:r>
                        <m:r>
                          <a:rPr lang="el-GR" i="1">
                            <a:latin typeface="Cambria Math" panose="02040503050406030204" pitchFamily="18" charset="0"/>
                          </a:rPr>
                          <m:t> </m:t>
                        </m:r>
                        <m:r>
                          <a:rPr lang="el-GR" i="1">
                            <a:latin typeface="Cambria Math" panose="02040503050406030204" pitchFamily="18" charset="0"/>
                          </a:rPr>
                          <m:t>𝑒𝑣𝑒𝑟𝑦</m:t>
                        </m:r>
                        <m:r>
                          <a:rPr lang="el-GR" i="1">
                            <a:latin typeface="Cambria Math" panose="02040503050406030204" pitchFamily="18" charset="0"/>
                          </a:rPr>
                          <m:t> </m:t>
                        </m:r>
                        <m:r>
                          <a:rPr lang="el-GR" i="1">
                            <a:latin typeface="Cambria Math" panose="02040503050406030204" pitchFamily="18" charset="0"/>
                          </a:rPr>
                          <m:t>𝑔𝑟𝑎𝑛𝑑𝑐h𝑖𝑙𝑑</m:t>
                        </m:r>
                        <m:r>
                          <a:rPr lang="el-GR" i="1">
                            <a:latin typeface="Cambria Math" panose="02040503050406030204" pitchFamily="18" charset="0"/>
                          </a:rPr>
                          <m:t> </m:t>
                        </m:r>
                        <m:r>
                          <a:rPr lang="el-GR" i="1">
                            <a:latin typeface="Cambria Math" panose="02040503050406030204" pitchFamily="18" charset="0"/>
                          </a:rPr>
                          <m:t>𝑣</m:t>
                        </m:r>
                      </m:e>
                    </m:nary>
                  </m:oMath>
                </a14:m>
                <a:r>
                  <a:rPr lang="el-GR" dirty="0"/>
                  <a:t> </a:t>
                </a:r>
                <a:endParaRPr lang="en-GB" b="1" dirty="0"/>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𝑖</m:t>
                          </m:r>
                        </m:e>
                      </m:d>
                      <m:r>
                        <a:rPr lang="en-GB" i="1">
                          <a:latin typeface="Cambria Math" panose="02040503050406030204" pitchFamily="18" charset="0"/>
                        </a:rPr>
                        <m:t>=</m:t>
                      </m:r>
                      <m:r>
                        <m:rPr>
                          <m:sty m:val="p"/>
                        </m:rPr>
                        <a:rPr lang="en-GB">
                          <a:latin typeface="Cambria Math" panose="02040503050406030204" pitchFamily="18" charset="0"/>
                        </a:rPr>
                        <m:t>ma</m:t>
                      </m:r>
                      <m:func>
                        <m:funcPr>
                          <m:ctrlPr>
                            <a:rPr lang="en-GB" i="1">
                              <a:latin typeface="Cambria Math" panose="02040503050406030204" pitchFamily="18" charset="0"/>
                            </a:rPr>
                          </m:ctrlPr>
                        </m:funcPr>
                        <m:fName>
                          <m:r>
                            <m:rPr>
                              <m:sty m:val="p"/>
                            </m:rPr>
                            <a:rPr lang="en-GB">
                              <a:latin typeface="Cambria Math" panose="02040503050406030204" pitchFamily="18" charset="0"/>
                            </a:rPr>
                            <m:t>x</m:t>
                          </m:r>
                        </m:fName>
                        <m:e>
                          <m:d>
                            <m:dPr>
                              <m:ctrlPr>
                                <a:rPr lang="en-GB" i="1">
                                  <a:latin typeface="Cambria Math" panose="02040503050406030204" pitchFamily="18" charset="0"/>
                                </a:rPr>
                              </m:ctrlPr>
                            </m:dPr>
                            <m:e>
                              <m:r>
                                <a:rPr lang="en-GB" i="1">
                                  <a:latin typeface="Cambria Math" panose="02040503050406030204" pitchFamily="18" charset="0"/>
                                </a:rPr>
                                <m:t>𝑣𝑎𝑙</m:t>
                              </m:r>
                              <m:r>
                                <a:rPr lang="en-GB" i="1">
                                  <a:latin typeface="Cambria Math" panose="02040503050406030204" pitchFamily="18" charset="0"/>
                                </a:rPr>
                                <m:t>_</m:t>
                              </m:r>
                              <m:r>
                                <a:rPr lang="en-GB" i="1">
                                  <a:latin typeface="Cambria Math" panose="02040503050406030204" pitchFamily="18" charset="0"/>
                                </a:rPr>
                                <m:t>𝑖𝑛𝑐</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𝑣𝑎𝑙</m:t>
                              </m:r>
                              <m:r>
                                <a:rPr lang="en-GB" i="1">
                                  <a:latin typeface="Cambria Math" panose="02040503050406030204" pitchFamily="18" charset="0"/>
                                </a:rPr>
                                <m:t>_</m:t>
                              </m:r>
                              <m:r>
                                <a:rPr lang="en-GB" i="1">
                                  <a:latin typeface="Cambria Math" panose="02040503050406030204" pitchFamily="18" charset="0"/>
                                </a:rPr>
                                <m:t>𝑒𝑥𝑐</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e>
                          </m:d>
                        </m:e>
                      </m:func>
                    </m:oMath>
                  </m:oMathPara>
                </a14:m>
                <a:endParaRPr lang="en-GB" dirty="0"/>
              </a:p>
            </p:txBody>
          </p:sp>
        </mc:Choice>
        <mc:Fallback xmlns="">
          <p:sp>
            <p:nvSpPr>
              <p:cNvPr id="5" name="TextBox 4">
                <a:extLst>
                  <a:ext uri="{FF2B5EF4-FFF2-40B4-BE49-F238E27FC236}">
                    <a16:creationId xmlns:a16="http://schemas.microsoft.com/office/drawing/2014/main" id="{A22FA515-21C8-4817-A43E-375A29A554BB}"/>
                  </a:ext>
                </a:extLst>
              </p:cNvPr>
              <p:cNvSpPr txBox="1">
                <a:spLocks noRot="1" noChangeAspect="1" noMove="1" noResize="1" noEditPoints="1" noAdjustHandles="1" noChangeArrowheads="1" noChangeShapeType="1" noTextEdit="1"/>
              </p:cNvSpPr>
              <p:nvPr/>
            </p:nvSpPr>
            <p:spPr>
              <a:xfrm>
                <a:off x="924443" y="4486277"/>
                <a:ext cx="6114400" cy="923330"/>
              </a:xfrm>
              <a:prstGeom prst="rect">
                <a:avLst/>
              </a:prstGeom>
              <a:blipFill>
                <a:blip r:embed="rId3"/>
                <a:stretch>
                  <a:fillRect t="-47682" b="-45033"/>
                </a:stretch>
              </a:blipFill>
            </p:spPr>
            <p:txBody>
              <a:bodyPr/>
              <a:lstStyle/>
              <a:p>
                <a:r>
                  <a:rPr lang="en-GB">
                    <a:noFill/>
                  </a:rPr>
                  <a:t> </a:t>
                </a:r>
              </a:p>
            </p:txBody>
          </p:sp>
        </mc:Fallback>
      </mc:AlternateContent>
    </p:spTree>
    <p:extLst>
      <p:ext uri="{BB962C8B-B14F-4D97-AF65-F5344CB8AC3E}">
        <p14:creationId xmlns:p14="http://schemas.microsoft.com/office/powerpoint/2010/main" val="1577747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Implementation - Independent Sets</a:t>
            </a:r>
          </a:p>
        </p:txBody>
      </p:sp>
      <p:sp>
        <p:nvSpPr>
          <p:cNvPr id="9" name="Text Placeholder 8">
            <a:extLst>
              <a:ext uri="{FF2B5EF4-FFF2-40B4-BE49-F238E27FC236}">
                <a16:creationId xmlns:a16="http://schemas.microsoft.com/office/drawing/2014/main" id="{F325A8B3-C1D5-4C6F-B4CC-240768A692C6}"/>
              </a:ext>
            </a:extLst>
          </p:cNvPr>
          <p:cNvSpPr>
            <a:spLocks noGrp="1"/>
          </p:cNvSpPr>
          <p:nvPr>
            <p:ph type="body" idx="1"/>
          </p:nvPr>
        </p:nvSpPr>
        <p:spPr>
          <a:xfrm>
            <a:off x="836612" y="1510061"/>
            <a:ext cx="5157787" cy="499812"/>
          </a:xfrm>
        </p:spPr>
        <p:txBody>
          <a:bodyPr/>
          <a:lstStyle/>
          <a:p>
            <a:r>
              <a:rPr lang="en-GB" dirty="0"/>
              <a:t>Iterative - Bottom-Up approach</a:t>
            </a:r>
          </a:p>
        </p:txBody>
      </p:sp>
      <p:pic>
        <p:nvPicPr>
          <p:cNvPr id="13" name="Content Placeholder 12">
            <a:extLst>
              <a:ext uri="{FF2B5EF4-FFF2-40B4-BE49-F238E27FC236}">
                <a16:creationId xmlns:a16="http://schemas.microsoft.com/office/drawing/2014/main" id="{BFDA1912-7B03-475F-ACA8-4636086D1863}"/>
              </a:ext>
            </a:extLst>
          </p:cNvPr>
          <p:cNvPicPr>
            <a:picLocks noGrp="1" noChangeAspect="1"/>
          </p:cNvPicPr>
          <p:nvPr>
            <p:ph sz="half" idx="2"/>
          </p:nvPr>
        </p:nvPicPr>
        <p:blipFill>
          <a:blip r:embed="rId2"/>
          <a:stretch>
            <a:fillRect/>
          </a:stretch>
        </p:blipFill>
        <p:spPr>
          <a:xfrm>
            <a:off x="1310326" y="2100484"/>
            <a:ext cx="3663632" cy="4246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F7E13CB7-DEC3-4C5B-BD1C-F65239FCB8D3}"/>
              </a:ext>
            </a:extLst>
          </p:cNvPr>
          <p:cNvSpPr>
            <a:spLocks noGrp="1"/>
          </p:cNvSpPr>
          <p:nvPr>
            <p:ph type="body" sz="quarter" idx="3"/>
          </p:nvPr>
        </p:nvSpPr>
        <p:spPr>
          <a:xfrm>
            <a:off x="6172200" y="1440781"/>
            <a:ext cx="5183188" cy="499813"/>
          </a:xfrm>
        </p:spPr>
        <p:txBody>
          <a:bodyPr/>
          <a:lstStyle/>
          <a:p>
            <a:r>
              <a:rPr lang="en-GB" dirty="0"/>
              <a:t>Recursive – Top-Down Approach</a:t>
            </a:r>
          </a:p>
        </p:txBody>
      </p:sp>
      <p:pic>
        <p:nvPicPr>
          <p:cNvPr id="14" name="Content Placeholder 13">
            <a:extLst>
              <a:ext uri="{FF2B5EF4-FFF2-40B4-BE49-F238E27FC236}">
                <a16:creationId xmlns:a16="http://schemas.microsoft.com/office/drawing/2014/main" id="{1BFC4EF8-9839-4EE6-AF33-90ED05507C00}"/>
              </a:ext>
            </a:extLst>
          </p:cNvPr>
          <p:cNvPicPr>
            <a:picLocks noGrp="1" noChangeAspect="1"/>
          </p:cNvPicPr>
          <p:nvPr>
            <p:ph sz="quarter" idx="4"/>
          </p:nvPr>
        </p:nvPicPr>
        <p:blipFill>
          <a:blip r:embed="rId3"/>
          <a:stretch>
            <a:fillRect/>
          </a:stretch>
        </p:blipFill>
        <p:spPr>
          <a:xfrm>
            <a:off x="6450965" y="2253007"/>
            <a:ext cx="4525103" cy="3557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95197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Independent Sets</a:t>
            </a:r>
          </a:p>
        </p:txBody>
      </p:sp>
      <p:graphicFrame>
        <p:nvGraphicFramePr>
          <p:cNvPr id="8" name="Content Placeholder 7">
            <a:extLst>
              <a:ext uri="{FF2B5EF4-FFF2-40B4-BE49-F238E27FC236}">
                <a16:creationId xmlns:a16="http://schemas.microsoft.com/office/drawing/2014/main" id="{00000000-0008-0000-0700-000030000000}"/>
              </a:ext>
            </a:extLst>
          </p:cNvPr>
          <p:cNvGraphicFramePr>
            <a:graphicFrameLocks noGrp="1"/>
          </p:cNvGraphicFramePr>
          <p:nvPr>
            <p:ph sz="half" idx="1"/>
          </p:nvPr>
        </p:nvGraphicFramePr>
        <p:xfrm>
          <a:off x="914400" y="2087563"/>
          <a:ext cx="5105400" cy="3703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00000000-0008-0000-0700-000034000000}"/>
              </a:ext>
            </a:extLst>
          </p:cNvPr>
          <p:cNvGraphicFramePr>
            <a:graphicFrameLocks noGrp="1"/>
          </p:cNvGraphicFramePr>
          <p:nvPr>
            <p:ph sz="half" idx="2"/>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73987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a:extLst>
              <a:ext uri="{FF2B5EF4-FFF2-40B4-BE49-F238E27FC236}">
                <a16:creationId xmlns:a16="http://schemas.microsoft.com/office/drawing/2014/main" id="{4F82907C-A73F-4058-8C5B-134C58603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496" y="1803177"/>
            <a:ext cx="5592829" cy="3251645"/>
          </a:xfrm>
          <a:prstGeom prst="rect">
            <a:avLst/>
          </a:prstGeom>
        </p:spPr>
      </p:pic>
      <p:sp>
        <p:nvSpPr>
          <p:cNvPr id="14" name="Title 13">
            <a:extLst>
              <a:ext uri="{FF2B5EF4-FFF2-40B4-BE49-F238E27FC236}">
                <a16:creationId xmlns:a16="http://schemas.microsoft.com/office/drawing/2014/main" id="{614F6F83-F2A4-4AF4-9925-1099D50F8A6C}"/>
              </a:ext>
            </a:extLst>
          </p:cNvPr>
          <p:cNvSpPr>
            <a:spLocks noGrp="1"/>
          </p:cNvSpPr>
          <p:nvPr>
            <p:ph type="title"/>
          </p:nvPr>
        </p:nvSpPr>
        <p:spPr/>
        <p:txBody>
          <a:bodyPr/>
          <a:lstStyle/>
          <a:p>
            <a:r>
              <a:rPr lang="en-GB" dirty="0"/>
              <a:t>The Top-Down approach</a:t>
            </a:r>
          </a:p>
        </p:txBody>
      </p:sp>
      <p:pic>
        <p:nvPicPr>
          <p:cNvPr id="23" name="Content Placeholder 22">
            <a:extLst>
              <a:ext uri="{FF2B5EF4-FFF2-40B4-BE49-F238E27FC236}">
                <a16:creationId xmlns:a16="http://schemas.microsoft.com/office/drawing/2014/main" id="{32A85802-4018-4438-A20C-637D62A7B03B}"/>
              </a:ext>
            </a:extLst>
          </p:cNvPr>
          <p:cNvPicPr>
            <a:picLocks noGrp="1" noChangeAspect="1"/>
          </p:cNvPicPr>
          <p:nvPr>
            <p:ph idx="1"/>
          </p:nvPr>
        </p:nvPicPr>
        <p:blipFill>
          <a:blip r:embed="rId4"/>
          <a:stretch>
            <a:fillRect/>
          </a:stretch>
        </p:blipFill>
        <p:spPr>
          <a:xfrm>
            <a:off x="3666489" y="2645628"/>
            <a:ext cx="4489942" cy="2956386"/>
          </a:xfrm>
          <a:prstGeom prst="rect">
            <a:avLst/>
          </a:prstGeom>
        </p:spPr>
      </p:pic>
      <p:sp>
        <p:nvSpPr>
          <p:cNvPr id="15" name="Text Placeholder 14">
            <a:extLst>
              <a:ext uri="{FF2B5EF4-FFF2-40B4-BE49-F238E27FC236}">
                <a16:creationId xmlns:a16="http://schemas.microsoft.com/office/drawing/2014/main" id="{88C85611-BA87-4138-A99A-CC00ABDFA3D2}"/>
              </a:ext>
            </a:extLst>
          </p:cNvPr>
          <p:cNvSpPr>
            <a:spLocks noGrp="1"/>
          </p:cNvSpPr>
          <p:nvPr>
            <p:ph type="body" idx="4294967295"/>
          </p:nvPr>
        </p:nvSpPr>
        <p:spPr>
          <a:xfrm>
            <a:off x="742217" y="1981375"/>
            <a:ext cx="5592763" cy="384175"/>
          </a:xfrm>
        </p:spPr>
        <p:txBody>
          <a:bodyPr>
            <a:normAutofit fontScale="92500" lnSpcReduction="20000"/>
          </a:bodyPr>
          <a:lstStyle/>
          <a:p>
            <a:pPr marL="0" indent="0">
              <a:buNone/>
            </a:pPr>
            <a:r>
              <a:rPr lang="en-GB" dirty="0"/>
              <a:t>Resulting recursion tree with </a:t>
            </a:r>
            <a:r>
              <a:rPr lang="en-GB" b="1" dirty="0"/>
              <a:t>memoization</a:t>
            </a:r>
          </a:p>
        </p:txBody>
      </p:sp>
      <p:sp>
        <p:nvSpPr>
          <p:cNvPr id="31" name="Oval 30">
            <a:extLst>
              <a:ext uri="{FF2B5EF4-FFF2-40B4-BE49-F238E27FC236}">
                <a16:creationId xmlns:a16="http://schemas.microsoft.com/office/drawing/2014/main" id="{5314697D-6815-428D-A7BD-2FAA4569D3B1}"/>
              </a:ext>
            </a:extLst>
          </p:cNvPr>
          <p:cNvSpPr/>
          <p:nvPr/>
        </p:nvSpPr>
        <p:spPr>
          <a:xfrm>
            <a:off x="4845064" y="3146194"/>
            <a:ext cx="1649691" cy="1583703"/>
          </a:xfrm>
          <a:prstGeom prst="ellipse">
            <a:avLst/>
          </a:prstGeom>
          <a:solidFill>
            <a:srgbClr val="FF6D3F">
              <a:alpha val="34902"/>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803941AD-A0B6-4349-A07F-C142D050323A}"/>
              </a:ext>
            </a:extLst>
          </p:cNvPr>
          <p:cNvSpPr/>
          <p:nvPr/>
        </p:nvSpPr>
        <p:spPr>
          <a:xfrm>
            <a:off x="6092529" y="2212760"/>
            <a:ext cx="2886455" cy="2871788"/>
          </a:xfrm>
          <a:prstGeom prst="ellipse">
            <a:avLst/>
          </a:prstGeom>
          <a:solidFill>
            <a:srgbClr val="FF6D3F">
              <a:alpha val="34902"/>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33" name="Oval 32">
            <a:extLst>
              <a:ext uri="{FF2B5EF4-FFF2-40B4-BE49-F238E27FC236}">
                <a16:creationId xmlns:a16="http://schemas.microsoft.com/office/drawing/2014/main" id="{7D9F7668-2727-4547-BF33-0E1D9F75A3EC}"/>
              </a:ext>
            </a:extLst>
          </p:cNvPr>
          <p:cNvSpPr/>
          <p:nvPr/>
        </p:nvSpPr>
        <p:spPr>
          <a:xfrm>
            <a:off x="4046070" y="3691756"/>
            <a:ext cx="884148" cy="823912"/>
          </a:xfrm>
          <a:prstGeom prst="ellipse">
            <a:avLst/>
          </a:prstGeom>
          <a:solidFill>
            <a:srgbClr val="FF6D3F">
              <a:alpha val="34902"/>
            </a:srgbClr>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grpSp>
        <p:nvGrpSpPr>
          <p:cNvPr id="64" name="Group 63">
            <a:extLst>
              <a:ext uri="{FF2B5EF4-FFF2-40B4-BE49-F238E27FC236}">
                <a16:creationId xmlns:a16="http://schemas.microsoft.com/office/drawing/2014/main" id="{F28FE860-E805-42CC-A2D8-224F6EC375B8}"/>
              </a:ext>
            </a:extLst>
          </p:cNvPr>
          <p:cNvGrpSpPr/>
          <p:nvPr/>
        </p:nvGrpSpPr>
        <p:grpSpPr>
          <a:xfrm>
            <a:off x="3361571" y="4515668"/>
            <a:ext cx="1126573" cy="845719"/>
            <a:chOff x="1381942" y="5265191"/>
            <a:chExt cx="1126573" cy="845719"/>
          </a:xfrm>
        </p:grpSpPr>
        <p:cxnSp>
          <p:nvCxnSpPr>
            <p:cNvPr id="55" name="Connector: Elbow 54">
              <a:extLst>
                <a:ext uri="{FF2B5EF4-FFF2-40B4-BE49-F238E27FC236}">
                  <a16:creationId xmlns:a16="http://schemas.microsoft.com/office/drawing/2014/main" id="{F10A9737-4C31-43A8-BB64-DA951AD53889}"/>
                </a:ext>
              </a:extLst>
            </p:cNvPr>
            <p:cNvCxnSpPr>
              <a:cxnSpLocks/>
              <a:endCxn id="33" idx="4"/>
            </p:cNvCxnSpPr>
            <p:nvPr/>
          </p:nvCxnSpPr>
          <p:spPr>
            <a:xfrm flipV="1">
              <a:off x="1419870" y="5265191"/>
              <a:ext cx="1088645" cy="845719"/>
            </a:xfrm>
            <a:prstGeom prst="bentConnector2">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8DDC5FB-AD85-473E-9EB8-69901BEAF49F}"/>
                </a:ext>
              </a:extLst>
            </p:cNvPr>
            <p:cNvCxnSpPr>
              <a:cxnSpLocks/>
            </p:cNvCxnSpPr>
            <p:nvPr/>
          </p:nvCxnSpPr>
          <p:spPr>
            <a:xfrm flipH="1">
              <a:off x="1381942" y="5727648"/>
              <a:ext cx="3798" cy="371494"/>
            </a:xfrm>
            <a:prstGeom prst="straightConnector1">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67CFC37-61BB-4B1E-9F5E-A6F42CD92207}"/>
              </a:ext>
            </a:extLst>
          </p:cNvPr>
          <p:cNvGrpSpPr/>
          <p:nvPr/>
        </p:nvGrpSpPr>
        <p:grpSpPr>
          <a:xfrm>
            <a:off x="3709393" y="4496063"/>
            <a:ext cx="1960517" cy="1175537"/>
            <a:chOff x="1381942" y="5727648"/>
            <a:chExt cx="1399887" cy="371494"/>
          </a:xfrm>
        </p:grpSpPr>
        <p:cxnSp>
          <p:nvCxnSpPr>
            <p:cNvPr id="66" name="Connector: Elbow 65">
              <a:extLst>
                <a:ext uri="{FF2B5EF4-FFF2-40B4-BE49-F238E27FC236}">
                  <a16:creationId xmlns:a16="http://schemas.microsoft.com/office/drawing/2014/main" id="{0935D4F0-2939-45A5-8749-130232FFF6D4}"/>
                </a:ext>
              </a:extLst>
            </p:cNvPr>
            <p:cNvCxnSpPr>
              <a:cxnSpLocks/>
              <a:endCxn id="31" idx="4"/>
            </p:cNvCxnSpPr>
            <p:nvPr/>
          </p:nvCxnSpPr>
          <p:spPr>
            <a:xfrm flipV="1">
              <a:off x="1387821" y="5801544"/>
              <a:ext cx="1394008" cy="297598"/>
            </a:xfrm>
            <a:prstGeom prst="bentConnector2">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9DDB816-BCA9-4522-9E16-4F962D710EE2}"/>
                </a:ext>
              </a:extLst>
            </p:cNvPr>
            <p:cNvCxnSpPr>
              <a:cxnSpLocks/>
            </p:cNvCxnSpPr>
            <p:nvPr/>
          </p:nvCxnSpPr>
          <p:spPr>
            <a:xfrm flipH="1">
              <a:off x="1381942" y="5727648"/>
              <a:ext cx="3798" cy="371494"/>
            </a:xfrm>
            <a:prstGeom prst="straightConnector1">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1917729-66DF-47DD-96E4-CB31D6CB81C3}"/>
              </a:ext>
            </a:extLst>
          </p:cNvPr>
          <p:cNvGrpSpPr/>
          <p:nvPr/>
        </p:nvGrpSpPr>
        <p:grpSpPr>
          <a:xfrm>
            <a:off x="4120224" y="3691759"/>
            <a:ext cx="3415532" cy="2296494"/>
            <a:chOff x="1381942" y="5727648"/>
            <a:chExt cx="1451079" cy="371494"/>
          </a:xfrm>
        </p:grpSpPr>
        <p:cxnSp>
          <p:nvCxnSpPr>
            <p:cNvPr id="72" name="Connector: Elbow 71">
              <a:extLst>
                <a:ext uri="{FF2B5EF4-FFF2-40B4-BE49-F238E27FC236}">
                  <a16:creationId xmlns:a16="http://schemas.microsoft.com/office/drawing/2014/main" id="{E47FC066-C7D1-4CED-B922-9DCD57AD8C59}"/>
                </a:ext>
              </a:extLst>
            </p:cNvPr>
            <p:cNvCxnSpPr>
              <a:cxnSpLocks/>
              <a:endCxn id="32" idx="4"/>
            </p:cNvCxnSpPr>
            <p:nvPr/>
          </p:nvCxnSpPr>
          <p:spPr>
            <a:xfrm flipV="1">
              <a:off x="1384266" y="5952954"/>
              <a:ext cx="1448755" cy="146188"/>
            </a:xfrm>
            <a:prstGeom prst="bentConnector2">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D4608A7-EC99-4A50-A2A3-3E45B70837DB}"/>
                </a:ext>
              </a:extLst>
            </p:cNvPr>
            <p:cNvCxnSpPr>
              <a:cxnSpLocks/>
            </p:cNvCxnSpPr>
            <p:nvPr/>
          </p:nvCxnSpPr>
          <p:spPr>
            <a:xfrm flipH="1">
              <a:off x="1381942" y="5727648"/>
              <a:ext cx="3798" cy="371494"/>
            </a:xfrm>
            <a:prstGeom prst="straightConnector1">
              <a:avLst/>
            </a:prstGeom>
            <a:ln w="57150">
              <a:solidFill>
                <a:srgbClr val="FF6D3F"/>
              </a:solidFill>
              <a:tailEnd type="triangle"/>
            </a:ln>
          </p:spPr>
          <p:style>
            <a:lnRef idx="1">
              <a:schemeClr val="accent1"/>
            </a:lnRef>
            <a:fillRef idx="0">
              <a:schemeClr val="accent1"/>
            </a:fillRef>
            <a:effectRef idx="0">
              <a:schemeClr val="accent1"/>
            </a:effectRef>
            <a:fontRef idx="minor">
              <a:schemeClr val="tx1"/>
            </a:fontRef>
          </p:style>
        </p:cxnSp>
      </p:grpSp>
      <p:sp>
        <p:nvSpPr>
          <p:cNvPr id="78" name="Text Placeholder 14">
            <a:extLst>
              <a:ext uri="{FF2B5EF4-FFF2-40B4-BE49-F238E27FC236}">
                <a16:creationId xmlns:a16="http://schemas.microsoft.com/office/drawing/2014/main" id="{BC01E88D-08B9-4931-9AE4-068648A0E2FA}"/>
              </a:ext>
            </a:extLst>
          </p:cNvPr>
          <p:cNvSpPr txBox="1">
            <a:spLocks/>
          </p:cNvSpPr>
          <p:nvPr/>
        </p:nvSpPr>
        <p:spPr>
          <a:xfrm>
            <a:off x="742217" y="1955528"/>
            <a:ext cx="907474" cy="38472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en-GB" dirty="0"/>
              <a:t>fib(5):</a:t>
            </a:r>
            <a:endParaRPr lang="en-GB" b="1" dirty="0"/>
          </a:p>
        </p:txBody>
      </p:sp>
    </p:spTree>
    <p:extLst>
      <p:ext uri="{BB962C8B-B14F-4D97-AF65-F5344CB8AC3E}">
        <p14:creationId xmlns:p14="http://schemas.microsoft.com/office/powerpoint/2010/main" val="3319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30"/>
                                        </p:tgtEl>
                                      </p:cBhvr>
                                    </p:animEffect>
                                    <p:set>
                                      <p:cBhvr>
                                        <p:cTn id="41" dur="1" fill="hold">
                                          <p:stCondLst>
                                            <p:cond delay="499"/>
                                          </p:stCondLst>
                                        </p:cTn>
                                        <p:tgtEl>
                                          <p:spTgt spid="3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64"/>
                                        </p:tgtEl>
                                      </p:cBhvr>
                                    </p:animEffect>
                                    <p:set>
                                      <p:cBhvr>
                                        <p:cTn id="44" dur="1" fill="hold">
                                          <p:stCondLst>
                                            <p:cond delay="499"/>
                                          </p:stCondLst>
                                        </p:cTn>
                                        <p:tgtEl>
                                          <p:spTgt spid="64"/>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65"/>
                                        </p:tgtEl>
                                      </p:cBhvr>
                                    </p:animEffect>
                                    <p:set>
                                      <p:cBhvr>
                                        <p:cTn id="47" dur="1" fill="hold">
                                          <p:stCondLst>
                                            <p:cond delay="499"/>
                                          </p:stCondLst>
                                        </p:cTn>
                                        <p:tgtEl>
                                          <p:spTgt spid="6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71"/>
                                        </p:tgtEl>
                                      </p:cBhvr>
                                    </p:animEffect>
                                    <p:set>
                                      <p:cBhvr>
                                        <p:cTn id="50" dur="1" fill="hold">
                                          <p:stCondLst>
                                            <p:cond delay="499"/>
                                          </p:stCondLst>
                                        </p:cTn>
                                        <p:tgtEl>
                                          <p:spTgt spid="7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1"/>
                                        </p:tgtEl>
                                      </p:cBhvr>
                                    </p:animEffect>
                                    <p:set>
                                      <p:cBhvr>
                                        <p:cTn id="56" dur="1" fill="hold">
                                          <p:stCondLst>
                                            <p:cond delay="499"/>
                                          </p:stCondLst>
                                        </p:cTn>
                                        <p:tgtEl>
                                          <p:spTgt spid="3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2"/>
                                        </p:tgtEl>
                                      </p:cBhvr>
                                    </p:animEffect>
                                    <p:set>
                                      <p:cBhvr>
                                        <p:cTn id="59" dur="1" fill="hold">
                                          <p:stCondLst>
                                            <p:cond delay="499"/>
                                          </p:stCondLst>
                                        </p:cTn>
                                        <p:tgtEl>
                                          <p:spTgt spid="3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8"/>
                                        </p:tgtEl>
                                      </p:cBhvr>
                                    </p:animEffect>
                                    <p:set>
                                      <p:cBhvr>
                                        <p:cTn id="62" dur="1" fill="hold">
                                          <p:stCondLst>
                                            <p:cond delay="499"/>
                                          </p:stCondLst>
                                        </p:cTn>
                                        <p:tgtEl>
                                          <p:spTgt spid="78"/>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15">
                                            <p:txEl>
                                              <p:pRg st="0" end="0"/>
                                            </p:txEl>
                                          </p:spTgt>
                                        </p:tgtEl>
                                        <p:attrNameLst>
                                          <p:attrName>style.visibility</p:attrName>
                                        </p:attrNameLst>
                                      </p:cBhvr>
                                      <p:to>
                                        <p:strVal val="visible"/>
                                      </p:to>
                                    </p:set>
                                    <p:animEffect transition="in" filter="fade">
                                      <p:cBhvr>
                                        <p:cTn id="66" dur="500"/>
                                        <p:tgtEl>
                                          <p:spTgt spid="15">
                                            <p:txEl>
                                              <p:pRg st="0" end="0"/>
                                            </p:txEl>
                                          </p:spTgt>
                                        </p:tgtEl>
                                      </p:cBhvr>
                                    </p:animEffect>
                                  </p:childTnLst>
                                </p:cTn>
                              </p:par>
                            </p:childTnLst>
                          </p:cTn>
                        </p:par>
                        <p:par>
                          <p:cTn id="67" fill="hold">
                            <p:stCondLst>
                              <p:cond delay="1000"/>
                            </p:stCondLst>
                            <p:childTnLst>
                              <p:par>
                                <p:cTn id="68" presetID="10" presetClass="entr" presetSubtype="0" fill="hold"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31" grpId="0" animBg="1"/>
      <p:bldP spid="31" grpId="1" animBg="1"/>
      <p:bldP spid="32" grpId="0" animBg="1"/>
      <p:bldP spid="32" grpId="1" animBg="1"/>
      <p:bldP spid="33" grpId="0" animBg="1"/>
      <p:bldP spid="33" grpId="1" animBg="1"/>
      <p:bldP spid="78" grpId="0"/>
      <p:bldP spid="78"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a:xfrm>
            <a:off x="913794" y="296972"/>
            <a:ext cx="10353761" cy="1326321"/>
          </a:xfrm>
        </p:spPr>
        <p:txBody>
          <a:bodyPr/>
          <a:lstStyle/>
          <a:p>
            <a:r>
              <a:rPr lang="en-GB" dirty="0"/>
              <a:t>Digging Further – Tree diameter</a:t>
            </a:r>
          </a:p>
        </p:txBody>
      </p:sp>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a:xfrm>
            <a:off x="913794" y="1402163"/>
            <a:ext cx="10353762" cy="3695136"/>
          </a:xfrm>
        </p:spPr>
        <p:txBody>
          <a:bodyPr/>
          <a:lstStyle/>
          <a:p>
            <a:r>
              <a:rPr lang="en-GB" dirty="0">
                <a:effectLst/>
              </a:rPr>
              <a:t>This problem involves finding the diameter of a tree rooted at R. </a:t>
            </a:r>
          </a:p>
          <a:p>
            <a:r>
              <a:rPr lang="en-GB" dirty="0">
                <a:effectLst/>
              </a:rPr>
              <a:t>A tree problem with linear space complexity.</a:t>
            </a:r>
          </a:p>
          <a:p>
            <a:r>
              <a:rPr lang="en-GB" dirty="0">
                <a:effectLst/>
              </a:rPr>
              <a:t>The diameter is the maximum distance between any two nodes inside the tree.</a:t>
            </a:r>
          </a:p>
          <a:p>
            <a:r>
              <a:rPr lang="en-GB" dirty="0"/>
              <a:t>If a node is included in the path of the diameter then:</a:t>
            </a:r>
          </a:p>
          <a:p>
            <a:pPr lvl="1"/>
            <a:r>
              <a:rPr lang="en-GB" dirty="0"/>
              <a:t>It’s a leaf (no children)</a:t>
            </a:r>
          </a:p>
          <a:p>
            <a:pPr lvl="1"/>
            <a:r>
              <a:rPr lang="en-GB" dirty="0"/>
              <a:t>1 of its children is also in the path</a:t>
            </a:r>
          </a:p>
          <a:p>
            <a:pPr lvl="1"/>
            <a:r>
              <a:rPr lang="en-GB" dirty="0"/>
              <a:t>2 of its children are in the path (happens only once)</a:t>
            </a:r>
          </a:p>
          <a:p>
            <a:pPr lvl="1"/>
            <a:endParaRPr lang="en-GB" dirty="0"/>
          </a:p>
        </p:txBody>
      </p:sp>
      <p:pic>
        <p:nvPicPr>
          <p:cNvPr id="4" name="Picture 3">
            <a:extLst>
              <a:ext uri="{FF2B5EF4-FFF2-40B4-BE49-F238E27FC236}">
                <a16:creationId xmlns:a16="http://schemas.microsoft.com/office/drawing/2014/main" id="{A030B5F7-D2DE-4ED1-B0CE-F92A9CDF669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1150" y="3687495"/>
            <a:ext cx="2802255" cy="2028825"/>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B1ACC8-C3E8-44F4-891A-4435B585AA9E}"/>
                  </a:ext>
                </a:extLst>
              </p:cNvPr>
              <p:cNvSpPr txBox="1"/>
              <p:nvPr/>
            </p:nvSpPr>
            <p:spPr>
              <a:xfrm>
                <a:off x="248776" y="4715950"/>
                <a:ext cx="8138212" cy="2031325"/>
              </a:xfrm>
              <a:prstGeom prst="rect">
                <a:avLst/>
              </a:prstGeom>
              <a:noFill/>
            </p:spPr>
            <p:txBody>
              <a:bodyPr wrap="square" rtlCol="0">
                <a:spAutoFit/>
              </a:bodyPr>
              <a:lstStyle/>
              <a:p>
                <a:r>
                  <a:rPr lang="en-GB" b="1" dirty="0"/>
                  <a:t>	</a:t>
                </a:r>
                <a14:m>
                  <m:oMath xmlns:m="http://schemas.openxmlformats.org/officeDocument/2006/math">
                    <m:r>
                      <a:rPr lang="en-GB" b="1" i="1">
                        <a:latin typeface="Cambria Math" panose="02040503050406030204" pitchFamily="18" charset="0"/>
                      </a:rPr>
                      <m:t>𝒇𝒐𝒓</m:t>
                    </m:r>
                    <m:r>
                      <a:rPr lang="en-GB" b="1" i="1">
                        <a:latin typeface="Cambria Math" panose="02040503050406030204" pitchFamily="18" charset="0"/>
                      </a:rPr>
                      <m:t> </m:t>
                    </m:r>
                    <m:r>
                      <a:rPr lang="en-GB" b="1" i="1">
                        <a:latin typeface="Cambria Math" panose="02040503050406030204" pitchFamily="18" charset="0"/>
                      </a:rPr>
                      <m:t>𝒆𝒗𝒆𝒓𝒚</m:t>
                    </m:r>
                    <m:r>
                      <a:rPr lang="en-GB" b="1" i="1">
                        <a:latin typeface="Cambria Math" panose="02040503050406030204" pitchFamily="18" charset="0"/>
                      </a:rPr>
                      <m:t> </m:t>
                    </m:r>
                    <m:r>
                      <a:rPr lang="en-GB" b="1" i="1">
                        <a:latin typeface="Cambria Math" panose="02040503050406030204" pitchFamily="18" charset="0"/>
                      </a:rPr>
                      <m:t>𝒏𝒐𝒅𝒆</m:t>
                    </m:r>
                    <m:r>
                      <a:rPr lang="en-GB" b="1" i="1">
                        <a:latin typeface="Cambria Math" panose="02040503050406030204" pitchFamily="18" charset="0"/>
                      </a:rPr>
                      <m:t> </m:t>
                    </m:r>
                    <m:r>
                      <a:rPr lang="en-GB" b="1" i="1">
                        <a:latin typeface="Cambria Math" panose="02040503050406030204" pitchFamily="18" charset="0"/>
                      </a:rPr>
                      <m:t>𝒏</m:t>
                    </m:r>
                    <m:r>
                      <a:rPr lang="en-GB" b="1" i="1">
                        <a:latin typeface="Cambria Math" panose="02040503050406030204" pitchFamily="18" charset="0"/>
                      </a:rPr>
                      <m:t> </m:t>
                    </m:r>
                    <m:r>
                      <a:rPr lang="en-GB" b="1" i="1">
                        <a:latin typeface="Cambria Math" panose="02040503050406030204" pitchFamily="18" charset="0"/>
                      </a:rPr>
                      <m:t>𝒊𝒏</m:t>
                    </m:r>
                    <m:r>
                      <a:rPr lang="en-GB" b="1" i="1">
                        <a:latin typeface="Cambria Math" panose="02040503050406030204" pitchFamily="18" charset="0"/>
                      </a:rPr>
                      <m:t> </m:t>
                    </m:r>
                    <m:r>
                      <a:rPr lang="en-GB" b="1" i="1">
                        <a:latin typeface="Cambria Math" panose="02040503050406030204" pitchFamily="18" charset="0"/>
                      </a:rPr>
                      <m:t>𝑫𝑭𝑺</m:t>
                    </m:r>
                    <m:r>
                      <a:rPr lang="en-GB" b="1" i="1">
                        <a:latin typeface="Cambria Math" panose="02040503050406030204" pitchFamily="18" charset="0"/>
                      </a:rPr>
                      <m:t> (</m:t>
                    </m:r>
                    <m:r>
                      <a:rPr lang="en-GB" b="1" i="1">
                        <a:latin typeface="Cambria Math" panose="02040503050406030204" pitchFamily="18" charset="0"/>
                      </a:rPr>
                      <m:t>𝒇𝒓𝒐𝒎</m:t>
                    </m:r>
                    <m:r>
                      <a:rPr lang="en-GB" b="1" i="1">
                        <a:latin typeface="Cambria Math" panose="02040503050406030204" pitchFamily="18" charset="0"/>
                      </a:rPr>
                      <m:t> </m:t>
                    </m:r>
                    <m:r>
                      <a:rPr lang="en-GB" b="1" i="1">
                        <a:latin typeface="Cambria Math" panose="02040503050406030204" pitchFamily="18" charset="0"/>
                      </a:rPr>
                      <m:t>𝒓𝒐𝒐𝒕</m:t>
                    </m:r>
                    <m:r>
                      <a:rPr lang="en-GB" b="1" i="1">
                        <a:latin typeface="Cambria Math" panose="02040503050406030204" pitchFamily="18" charset="0"/>
                      </a:rPr>
                      <m:t> </m:t>
                    </m:r>
                    <m:r>
                      <a:rPr lang="en-GB" b="1" i="1">
                        <a:latin typeface="Cambria Math" panose="02040503050406030204" pitchFamily="18" charset="0"/>
                      </a:rPr>
                      <m:t>𝑹</m:t>
                    </m:r>
                    <m:r>
                      <a:rPr lang="en-GB" b="1" i="1">
                        <a:latin typeface="Cambria Math" panose="02040503050406030204" pitchFamily="18" charset="0"/>
                      </a:rPr>
                      <m:t>)</m:t>
                    </m:r>
                  </m:oMath>
                </a14:m>
                <a:endParaRPr lang="en-GB" b="1" dirty="0"/>
              </a:p>
              <a:p>
                <a:pPr lvl="2"/>
                <a14:m>
                  <m:oMathPara xmlns:m="http://schemas.openxmlformats.org/officeDocument/2006/math">
                    <m:oMathParaPr>
                      <m:jc m:val="left"/>
                    </m:oMathParaPr>
                    <m:oMath xmlns:m="http://schemas.openxmlformats.org/officeDocument/2006/math">
                      <m:r>
                        <a:rPr lang="en-GB" b="1" i="1">
                          <a:latin typeface="Cambria Math" panose="02040503050406030204" pitchFamily="18" charset="0"/>
                        </a:rPr>
                        <m:t>𝒕𝒎𝒑</m:t>
                      </m:r>
                      <m:r>
                        <a:rPr lang="en-GB" b="1" i="1">
                          <a:latin typeface="Cambria Math" panose="02040503050406030204" pitchFamily="18" charset="0"/>
                        </a:rPr>
                        <m:t>𝟏</m:t>
                      </m:r>
                      <m:r>
                        <a:rPr lang="en-GB" b="1" i="1">
                          <a:latin typeface="Cambria Math" panose="02040503050406030204" pitchFamily="18" charset="0"/>
                        </a:rPr>
                        <m:t>=</m:t>
                      </m:r>
                      <m:r>
                        <a:rPr lang="en-GB" b="1" i="1">
                          <a:latin typeface="Cambria Math" panose="02040503050406030204" pitchFamily="18" charset="0"/>
                        </a:rPr>
                        <m:t>𝒎𝒂</m:t>
                      </m:r>
                      <m:func>
                        <m:funcPr>
                          <m:ctrlPr>
                            <a:rPr lang="en-GB" b="1" i="1">
                              <a:latin typeface="Cambria Math" panose="02040503050406030204" pitchFamily="18" charset="0"/>
                            </a:rPr>
                          </m:ctrlPr>
                        </m:funcPr>
                        <m:fName>
                          <m:r>
                            <a:rPr lang="en-GB" b="1" i="1">
                              <a:latin typeface="Cambria Math" panose="02040503050406030204" pitchFamily="18" charset="0"/>
                            </a:rPr>
                            <m:t>𝒙</m:t>
                          </m:r>
                        </m:fName>
                        <m:e>
                          <m:d>
                            <m:dPr>
                              <m:ctrlPr>
                                <a:rPr lang="en-GB" b="1" i="1">
                                  <a:latin typeface="Cambria Math" panose="02040503050406030204" pitchFamily="18" charset="0"/>
                                </a:rPr>
                              </m:ctrlPr>
                            </m:dPr>
                            <m:e>
                              <m:r>
                                <a:rPr lang="en-GB" b="1" i="1">
                                  <a:latin typeface="Cambria Math" panose="02040503050406030204" pitchFamily="18" charset="0"/>
                                </a:rPr>
                                <m:t>𝒎𝒂𝒙</m:t>
                              </m:r>
                              <m:r>
                                <a:rPr lang="en-GB" b="1" i="1">
                                  <a:latin typeface="Cambria Math" panose="02040503050406030204" pitchFamily="18" charset="0"/>
                                </a:rPr>
                                <m:t>𝟏</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𝒗</m:t>
                                  </m:r>
                                </m:e>
                              </m:d>
                              <m:r>
                                <a:rPr lang="en-GB" b="1" i="1">
                                  <a:latin typeface="Cambria Math" panose="02040503050406030204" pitchFamily="18" charset="0"/>
                                </a:rPr>
                                <m:t> </m:t>
                              </m:r>
                              <m:r>
                                <a:rPr lang="en-GB" b="1" i="1">
                                  <a:latin typeface="Cambria Math" panose="02040503050406030204" pitchFamily="18" charset="0"/>
                                </a:rPr>
                                <m:t>𝒇𝒐𝒓</m:t>
                              </m:r>
                              <m:r>
                                <a:rPr lang="en-GB" b="1" i="1">
                                  <a:latin typeface="Cambria Math" panose="02040503050406030204" pitchFamily="18" charset="0"/>
                                </a:rPr>
                                <m:t> </m:t>
                              </m:r>
                              <m:r>
                                <a:rPr lang="en-GB" b="1" i="1">
                                  <a:latin typeface="Cambria Math" panose="02040503050406030204" pitchFamily="18" charset="0"/>
                                </a:rPr>
                                <m:t>𝒆𝒗𝒆𝒓𝒚</m:t>
                              </m:r>
                              <m:r>
                                <a:rPr lang="en-GB" b="1" i="1">
                                  <a:latin typeface="Cambria Math" panose="02040503050406030204" pitchFamily="18" charset="0"/>
                                </a:rPr>
                                <m:t> </m:t>
                              </m:r>
                              <m:r>
                                <a:rPr lang="en-GB" b="1" i="1">
                                  <a:latin typeface="Cambria Math" panose="02040503050406030204" pitchFamily="18" charset="0"/>
                                </a:rPr>
                                <m:t>𝒄𝒉𝒊𝒍𝒅</m:t>
                              </m:r>
                              <m:r>
                                <a:rPr lang="en-GB" b="1" i="1">
                                  <a:latin typeface="Cambria Math" panose="02040503050406030204" pitchFamily="18" charset="0"/>
                                </a:rPr>
                                <m:t> </m:t>
                              </m:r>
                              <m:r>
                                <a:rPr lang="en-GB" b="1" i="1">
                                  <a:latin typeface="Cambria Math" panose="02040503050406030204" pitchFamily="18" charset="0"/>
                                </a:rPr>
                                <m:t>𝒗</m:t>
                              </m:r>
                            </m:e>
                          </m:d>
                        </m:e>
                      </m:func>
                    </m:oMath>
                  </m:oMathPara>
                </a14:m>
                <a:endParaRPr lang="en-GB" b="1" dirty="0"/>
              </a:p>
              <a:p>
                <a:pPr lvl="2"/>
                <a14:m>
                  <m:oMathPara xmlns:m="http://schemas.openxmlformats.org/officeDocument/2006/math">
                    <m:oMathParaPr>
                      <m:jc m:val="left"/>
                    </m:oMathParaPr>
                    <m:oMath xmlns:m="http://schemas.openxmlformats.org/officeDocument/2006/math">
                      <m:r>
                        <a:rPr lang="en-GB" b="1" i="1">
                          <a:latin typeface="Cambria Math" panose="02040503050406030204" pitchFamily="18" charset="0"/>
                        </a:rPr>
                        <m:t>𝒕𝒎𝒑</m:t>
                      </m:r>
                      <m:r>
                        <a:rPr lang="en-GB" b="1" i="1">
                          <a:latin typeface="Cambria Math" panose="02040503050406030204" pitchFamily="18" charset="0"/>
                        </a:rPr>
                        <m:t>𝟐</m:t>
                      </m:r>
                      <m:r>
                        <a:rPr lang="en-GB" b="1" i="1">
                          <a:latin typeface="Cambria Math" panose="02040503050406030204" pitchFamily="18" charset="0"/>
                        </a:rPr>
                        <m:t>=</m:t>
                      </m:r>
                      <m:r>
                        <a:rPr lang="en-GB" b="1" i="1">
                          <a:latin typeface="Cambria Math" panose="02040503050406030204" pitchFamily="18" charset="0"/>
                        </a:rPr>
                        <m:t>𝟐</m:t>
                      </m:r>
                      <m:r>
                        <a:rPr lang="en-GB" b="1" i="1">
                          <a:latin typeface="Cambria Math" panose="02040503050406030204" pitchFamily="18" charset="0"/>
                        </a:rPr>
                        <m:t>𝒏𝒅</m:t>
                      </m:r>
                      <m:r>
                        <a:rPr lang="en-GB" b="1" i="1">
                          <a:latin typeface="Cambria Math" panose="02040503050406030204" pitchFamily="18" charset="0"/>
                        </a:rPr>
                        <m:t>  </m:t>
                      </m:r>
                      <m:r>
                        <a:rPr lang="en-GB" b="1" i="1">
                          <a:latin typeface="Cambria Math" panose="02040503050406030204" pitchFamily="18" charset="0"/>
                        </a:rPr>
                        <m:t>𝒎𝒂𝒙</m:t>
                      </m:r>
                      <m:r>
                        <a:rPr lang="en-GB" b="1" i="1">
                          <a:latin typeface="Cambria Math" panose="02040503050406030204" pitchFamily="18" charset="0"/>
                        </a:rPr>
                        <m:t>(</m:t>
                      </m:r>
                      <m:r>
                        <a:rPr lang="en-GB" b="1" i="1">
                          <a:latin typeface="Cambria Math" panose="02040503050406030204" pitchFamily="18" charset="0"/>
                        </a:rPr>
                        <m:t>𝒎𝒂𝒙</m:t>
                      </m:r>
                      <m:r>
                        <a:rPr lang="en-GB" b="1" i="1">
                          <a:latin typeface="Cambria Math" panose="02040503050406030204" pitchFamily="18" charset="0"/>
                        </a:rPr>
                        <m:t>𝟏</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𝒗</m:t>
                          </m:r>
                        </m:e>
                      </m:d>
                      <m:r>
                        <a:rPr lang="en-GB" b="1" i="1">
                          <a:latin typeface="Cambria Math" panose="02040503050406030204" pitchFamily="18" charset="0"/>
                        </a:rPr>
                        <m:t> </m:t>
                      </m:r>
                      <m:r>
                        <a:rPr lang="en-GB" b="1" i="1">
                          <a:latin typeface="Cambria Math" panose="02040503050406030204" pitchFamily="18" charset="0"/>
                        </a:rPr>
                        <m:t>𝒇𝒐𝒓</m:t>
                      </m:r>
                      <m:r>
                        <a:rPr lang="en-GB" b="1" i="1">
                          <a:latin typeface="Cambria Math" panose="02040503050406030204" pitchFamily="18" charset="0"/>
                        </a:rPr>
                        <m:t> </m:t>
                      </m:r>
                      <m:r>
                        <a:rPr lang="en-GB" b="1" i="1">
                          <a:latin typeface="Cambria Math" panose="02040503050406030204" pitchFamily="18" charset="0"/>
                        </a:rPr>
                        <m:t>𝒆𝒗𝒆𝒓𝒚</m:t>
                      </m:r>
                      <m:r>
                        <a:rPr lang="en-GB" b="1" i="1">
                          <a:latin typeface="Cambria Math" panose="02040503050406030204" pitchFamily="18" charset="0"/>
                        </a:rPr>
                        <m:t> </m:t>
                      </m:r>
                      <m:r>
                        <a:rPr lang="en-GB" b="1" i="1">
                          <a:latin typeface="Cambria Math" panose="02040503050406030204" pitchFamily="18" charset="0"/>
                        </a:rPr>
                        <m:t>𝒄𝒉𝒊𝒍𝒅</m:t>
                      </m:r>
                      <m:r>
                        <a:rPr lang="en-GB" b="1" i="1">
                          <a:latin typeface="Cambria Math" panose="02040503050406030204" pitchFamily="18" charset="0"/>
                        </a:rPr>
                        <m:t> </m:t>
                      </m:r>
                      <m:r>
                        <a:rPr lang="en-GB" b="1" i="1">
                          <a:latin typeface="Cambria Math" panose="02040503050406030204" pitchFamily="18" charset="0"/>
                        </a:rPr>
                        <m:t>𝒗</m:t>
                      </m:r>
                      <m:r>
                        <a:rPr lang="en-GB" b="1" i="1">
                          <a:latin typeface="Cambria Math" panose="02040503050406030204" pitchFamily="18" charset="0"/>
                        </a:rPr>
                        <m:t>)</m:t>
                      </m:r>
                    </m:oMath>
                  </m:oMathPara>
                </a14:m>
                <a:endParaRPr lang="en-GB" b="1" dirty="0"/>
              </a:p>
              <a:p>
                <a:pPr lvl="2"/>
                <a14:m>
                  <m:oMath xmlns:m="http://schemas.openxmlformats.org/officeDocument/2006/math">
                    <m:r>
                      <a:rPr lang="en-GB" b="1" i="1">
                        <a:latin typeface="Cambria Math" panose="02040503050406030204" pitchFamily="18" charset="0"/>
                      </a:rPr>
                      <m:t>𝒎𝒂𝒙</m:t>
                    </m:r>
                    <m:r>
                      <a:rPr lang="en-GB" b="1" i="1">
                        <a:latin typeface="Cambria Math" panose="02040503050406030204" pitchFamily="18" charset="0"/>
                      </a:rPr>
                      <m:t>𝟏</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𝒏</m:t>
                        </m:r>
                      </m:e>
                    </m:d>
                    <m:r>
                      <a:rPr lang="en-GB" b="1" i="1">
                        <a:latin typeface="Cambria Math" panose="02040503050406030204" pitchFamily="18" charset="0"/>
                      </a:rPr>
                      <m:t>=</m:t>
                    </m:r>
                    <m:r>
                      <a:rPr lang="en-GB" b="1" i="1">
                        <a:latin typeface="Cambria Math" panose="02040503050406030204" pitchFamily="18" charset="0"/>
                      </a:rPr>
                      <m:t>𝟏</m:t>
                    </m:r>
                    <m:r>
                      <a:rPr lang="en-GB" b="1" i="1">
                        <a:latin typeface="Cambria Math" panose="02040503050406030204" pitchFamily="18" charset="0"/>
                      </a:rPr>
                      <m:t>+</m:t>
                    </m:r>
                    <m:r>
                      <a:rPr lang="en-GB" b="1" i="1">
                        <a:latin typeface="Cambria Math" panose="02040503050406030204" pitchFamily="18" charset="0"/>
                      </a:rPr>
                      <m:t>𝒕𝒎𝒑</m:t>
                    </m:r>
                    <m:r>
                      <a:rPr lang="en-GB" b="1" i="1">
                        <a:latin typeface="Cambria Math" panose="02040503050406030204" pitchFamily="18" charset="0"/>
                      </a:rPr>
                      <m:t>𝟏</m:t>
                    </m:r>
                  </m:oMath>
                </a14:m>
                <a:r>
                  <a:rPr lang="en-GB" i="1" dirty="0"/>
                  <a:t> </a:t>
                </a:r>
                <a:endParaRPr lang="en-GB" b="1" dirty="0"/>
              </a:p>
              <a:p>
                <a:pPr lvl="2"/>
                <a14:m>
                  <m:oMathPara xmlns:m="http://schemas.openxmlformats.org/officeDocument/2006/math">
                    <m:oMathParaPr>
                      <m:jc m:val="left"/>
                    </m:oMathParaPr>
                    <m:oMath xmlns:m="http://schemas.openxmlformats.org/officeDocument/2006/math">
                      <m:r>
                        <a:rPr lang="en-GB" b="1" i="1">
                          <a:latin typeface="Cambria Math" panose="02040503050406030204" pitchFamily="18" charset="0"/>
                        </a:rPr>
                        <m:t>𝒎𝒂𝒙</m:t>
                      </m:r>
                      <m:r>
                        <a:rPr lang="en-GB" b="1" i="1">
                          <a:latin typeface="Cambria Math" panose="02040503050406030204" pitchFamily="18" charset="0"/>
                        </a:rPr>
                        <m:t>𝟐</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𝒏</m:t>
                          </m:r>
                        </m:e>
                      </m:d>
                      <m:r>
                        <a:rPr lang="en-GB" b="1" i="1">
                          <a:latin typeface="Cambria Math" panose="02040503050406030204" pitchFamily="18" charset="0"/>
                        </a:rPr>
                        <m:t>=</m:t>
                      </m:r>
                      <m:r>
                        <a:rPr lang="en-GB" b="1" i="1">
                          <a:latin typeface="Cambria Math" panose="02040503050406030204" pitchFamily="18" charset="0"/>
                        </a:rPr>
                        <m:t>𝟏</m:t>
                      </m:r>
                      <m:r>
                        <a:rPr lang="en-GB" b="1" i="1">
                          <a:latin typeface="Cambria Math" panose="02040503050406030204" pitchFamily="18" charset="0"/>
                        </a:rPr>
                        <m:t>+</m:t>
                      </m:r>
                      <m:r>
                        <a:rPr lang="en-GB" b="1" i="1">
                          <a:latin typeface="Cambria Math" panose="02040503050406030204" pitchFamily="18" charset="0"/>
                        </a:rPr>
                        <m:t>𝒕𝒎𝒑</m:t>
                      </m:r>
                      <m:r>
                        <a:rPr lang="en-GB" b="1" i="1">
                          <a:latin typeface="Cambria Math" panose="02040503050406030204" pitchFamily="18" charset="0"/>
                        </a:rPr>
                        <m:t>𝟏</m:t>
                      </m:r>
                      <m:r>
                        <a:rPr lang="en-GB" b="1" i="1">
                          <a:latin typeface="Cambria Math" panose="02040503050406030204" pitchFamily="18" charset="0"/>
                        </a:rPr>
                        <m:t>+</m:t>
                      </m:r>
                      <m:r>
                        <a:rPr lang="en-GB" b="1" i="1">
                          <a:latin typeface="Cambria Math" panose="02040503050406030204" pitchFamily="18" charset="0"/>
                        </a:rPr>
                        <m:t>𝒕𝒎𝒑</m:t>
                      </m:r>
                      <m:r>
                        <a:rPr lang="en-GB" b="1" i="1">
                          <a:latin typeface="Cambria Math" panose="02040503050406030204" pitchFamily="18" charset="0"/>
                        </a:rPr>
                        <m:t>𝟐</m:t>
                      </m:r>
                    </m:oMath>
                  </m:oMathPara>
                </a14:m>
                <a:endParaRPr lang="en-GB" b="1" dirty="0"/>
              </a:p>
              <a:p>
                <a:pPr lvl="2"/>
                <a14:m>
                  <m:oMathPara xmlns:m="http://schemas.openxmlformats.org/officeDocument/2006/math">
                    <m:oMathParaPr>
                      <m:jc m:val="left"/>
                    </m:oMathParaPr>
                    <m:oMath xmlns:m="http://schemas.openxmlformats.org/officeDocument/2006/math">
                      <m:r>
                        <a:rPr lang="en-GB" b="1" i="1">
                          <a:latin typeface="Cambria Math" panose="02040503050406030204" pitchFamily="18" charset="0"/>
                        </a:rPr>
                        <m:t>𝑷</m:t>
                      </m:r>
                      <m:d>
                        <m:dPr>
                          <m:ctrlPr>
                            <a:rPr lang="en-GB" b="1" i="1">
                              <a:latin typeface="Cambria Math" panose="02040503050406030204" pitchFamily="18" charset="0"/>
                            </a:rPr>
                          </m:ctrlPr>
                        </m:dPr>
                        <m:e>
                          <m:r>
                            <a:rPr lang="en-GB" b="1" i="1">
                              <a:latin typeface="Cambria Math" panose="02040503050406030204" pitchFamily="18" charset="0"/>
                            </a:rPr>
                            <m:t>𝒊</m:t>
                          </m:r>
                        </m:e>
                      </m:d>
                      <m:r>
                        <a:rPr lang="en-GB" b="1" i="1">
                          <a:latin typeface="Cambria Math" panose="02040503050406030204" pitchFamily="18" charset="0"/>
                        </a:rPr>
                        <m:t>=</m:t>
                      </m:r>
                      <m:r>
                        <a:rPr lang="en-GB" b="1" i="1">
                          <a:latin typeface="Cambria Math" panose="02040503050406030204" pitchFamily="18" charset="0"/>
                        </a:rPr>
                        <m:t>𝒎𝒂𝒙</m:t>
                      </m:r>
                      <m:r>
                        <a:rPr lang="en-GB" b="1" i="1">
                          <a:latin typeface="Cambria Math" panose="02040503050406030204" pitchFamily="18" charset="0"/>
                        </a:rPr>
                        <m:t>⁡(</m:t>
                      </m:r>
                      <m:r>
                        <a:rPr lang="en-GB" b="1" i="1">
                          <a:latin typeface="Cambria Math" panose="02040503050406030204" pitchFamily="18" charset="0"/>
                        </a:rPr>
                        <m:t>𝒎𝒂𝒙</m:t>
                      </m:r>
                      <m:r>
                        <a:rPr lang="en-GB" b="1" i="1">
                          <a:latin typeface="Cambria Math" panose="02040503050406030204" pitchFamily="18" charset="0"/>
                        </a:rPr>
                        <m:t>𝟏</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𝒏</m:t>
                          </m:r>
                        </m:e>
                      </m:d>
                      <m:r>
                        <a:rPr lang="en-GB" b="1" i="1">
                          <a:latin typeface="Cambria Math" panose="02040503050406030204" pitchFamily="18" charset="0"/>
                        </a:rPr>
                        <m:t>, </m:t>
                      </m:r>
                      <m:r>
                        <a:rPr lang="en-GB" b="1" i="1">
                          <a:latin typeface="Cambria Math" panose="02040503050406030204" pitchFamily="18" charset="0"/>
                        </a:rPr>
                        <m:t>𝒎𝒂𝒙</m:t>
                      </m:r>
                      <m:r>
                        <a:rPr lang="en-GB" b="1" i="1">
                          <a:latin typeface="Cambria Math" panose="02040503050406030204" pitchFamily="18" charset="0"/>
                        </a:rPr>
                        <m:t>𝟐</m:t>
                      </m:r>
                      <m:r>
                        <a:rPr lang="en-GB" b="1" i="1">
                          <a:latin typeface="Cambria Math" panose="02040503050406030204" pitchFamily="18" charset="0"/>
                        </a:rPr>
                        <m:t>_</m:t>
                      </m:r>
                      <m:r>
                        <a:rPr lang="en-GB" b="1" i="1">
                          <a:latin typeface="Cambria Math" panose="02040503050406030204" pitchFamily="18" charset="0"/>
                        </a:rPr>
                        <m:t>𝒂𝒓𝒓𝒂𝒚</m:t>
                      </m:r>
                      <m:d>
                        <m:dPr>
                          <m:begChr m:val="["/>
                          <m:endChr m:val="]"/>
                          <m:ctrlPr>
                            <a:rPr lang="en-GB" b="1" i="1">
                              <a:latin typeface="Cambria Math" panose="02040503050406030204" pitchFamily="18" charset="0"/>
                            </a:rPr>
                          </m:ctrlPr>
                        </m:dPr>
                        <m:e>
                          <m:r>
                            <a:rPr lang="en-GB" b="1" i="1">
                              <a:latin typeface="Cambria Math" panose="02040503050406030204" pitchFamily="18" charset="0"/>
                            </a:rPr>
                            <m:t>𝒏</m:t>
                          </m:r>
                        </m:e>
                      </m:d>
                      <m:r>
                        <a:rPr lang="en-GB" b="1" i="1">
                          <a:latin typeface="Cambria Math" panose="02040503050406030204" pitchFamily="18" charset="0"/>
                        </a:rPr>
                        <m:t>)</m:t>
                      </m:r>
                    </m:oMath>
                  </m:oMathPara>
                </a14:m>
                <a:endParaRPr lang="en-GB" b="1" dirty="0"/>
              </a:p>
              <a:p>
                <a:endParaRPr lang="en-GB" dirty="0"/>
              </a:p>
            </p:txBody>
          </p:sp>
        </mc:Choice>
        <mc:Fallback xmlns="">
          <p:sp>
            <p:nvSpPr>
              <p:cNvPr id="5" name="TextBox 4">
                <a:extLst>
                  <a:ext uri="{FF2B5EF4-FFF2-40B4-BE49-F238E27FC236}">
                    <a16:creationId xmlns:a16="http://schemas.microsoft.com/office/drawing/2014/main" id="{45B1ACC8-C3E8-44F4-891A-4435B585AA9E}"/>
                  </a:ext>
                </a:extLst>
              </p:cNvPr>
              <p:cNvSpPr txBox="1">
                <a:spLocks noRot="1" noChangeAspect="1" noMove="1" noResize="1" noEditPoints="1" noAdjustHandles="1" noChangeArrowheads="1" noChangeShapeType="1" noTextEdit="1"/>
              </p:cNvSpPr>
              <p:nvPr/>
            </p:nvSpPr>
            <p:spPr>
              <a:xfrm>
                <a:off x="248776" y="4715950"/>
                <a:ext cx="8138212" cy="20313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15482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a:xfrm>
            <a:off x="919119" y="258197"/>
            <a:ext cx="10353761" cy="1325563"/>
          </a:xfrm>
        </p:spPr>
        <p:txBody>
          <a:bodyPr/>
          <a:lstStyle/>
          <a:p>
            <a:r>
              <a:rPr lang="en-GB" dirty="0"/>
              <a:t>Implementation – tree diameter</a:t>
            </a:r>
          </a:p>
        </p:txBody>
      </p:sp>
      <p:sp>
        <p:nvSpPr>
          <p:cNvPr id="9" name="Text Placeholder 8">
            <a:extLst>
              <a:ext uri="{FF2B5EF4-FFF2-40B4-BE49-F238E27FC236}">
                <a16:creationId xmlns:a16="http://schemas.microsoft.com/office/drawing/2014/main" id="{F325A8B3-C1D5-4C6F-B4CC-240768A692C6}"/>
              </a:ext>
            </a:extLst>
          </p:cNvPr>
          <p:cNvSpPr>
            <a:spLocks noGrp="1"/>
          </p:cNvSpPr>
          <p:nvPr>
            <p:ph type="body" idx="1"/>
          </p:nvPr>
        </p:nvSpPr>
        <p:spPr>
          <a:xfrm>
            <a:off x="843065" y="1333854"/>
            <a:ext cx="5157787" cy="499812"/>
          </a:xfrm>
        </p:spPr>
        <p:txBody>
          <a:bodyPr/>
          <a:lstStyle/>
          <a:p>
            <a:r>
              <a:rPr lang="en-GB" dirty="0"/>
              <a:t>Iterative - Bottom-Up approach</a:t>
            </a:r>
          </a:p>
        </p:txBody>
      </p:sp>
      <p:pic>
        <p:nvPicPr>
          <p:cNvPr id="10" name="Content Placeholder 9">
            <a:extLst>
              <a:ext uri="{FF2B5EF4-FFF2-40B4-BE49-F238E27FC236}">
                <a16:creationId xmlns:a16="http://schemas.microsoft.com/office/drawing/2014/main" id="{97FDBDDF-8108-47C4-B4CC-55683330A27E}"/>
              </a:ext>
            </a:extLst>
          </p:cNvPr>
          <p:cNvPicPr>
            <a:picLocks noGrp="1" noChangeAspect="1"/>
          </p:cNvPicPr>
          <p:nvPr>
            <p:ph sz="half" idx="2"/>
          </p:nvPr>
        </p:nvPicPr>
        <p:blipFill>
          <a:blip r:embed="rId2"/>
          <a:stretch>
            <a:fillRect/>
          </a:stretch>
        </p:blipFill>
        <p:spPr>
          <a:xfrm>
            <a:off x="1476340" y="2057199"/>
            <a:ext cx="3891238" cy="43881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 Placeholder 10">
            <a:extLst>
              <a:ext uri="{FF2B5EF4-FFF2-40B4-BE49-F238E27FC236}">
                <a16:creationId xmlns:a16="http://schemas.microsoft.com/office/drawing/2014/main" id="{F7E13CB7-DEC3-4C5B-BD1C-F65239FCB8D3}"/>
              </a:ext>
            </a:extLst>
          </p:cNvPr>
          <p:cNvSpPr>
            <a:spLocks noGrp="1"/>
          </p:cNvSpPr>
          <p:nvPr>
            <p:ph type="body" sz="quarter" idx="3"/>
          </p:nvPr>
        </p:nvSpPr>
        <p:spPr>
          <a:xfrm>
            <a:off x="6165746" y="1272358"/>
            <a:ext cx="5183188" cy="499813"/>
          </a:xfrm>
        </p:spPr>
        <p:txBody>
          <a:bodyPr/>
          <a:lstStyle/>
          <a:p>
            <a:r>
              <a:rPr lang="en-GB" dirty="0"/>
              <a:t>Recursive – Top-Down Approach</a:t>
            </a:r>
          </a:p>
        </p:txBody>
      </p:sp>
      <p:pic>
        <p:nvPicPr>
          <p:cNvPr id="12" name="Content Placeholder 11">
            <a:extLst>
              <a:ext uri="{FF2B5EF4-FFF2-40B4-BE49-F238E27FC236}">
                <a16:creationId xmlns:a16="http://schemas.microsoft.com/office/drawing/2014/main" id="{4C588489-BD03-498B-A292-E6FE5FE41314}"/>
              </a:ext>
            </a:extLst>
          </p:cNvPr>
          <p:cNvPicPr>
            <a:picLocks noGrp="1" noChangeAspect="1"/>
          </p:cNvPicPr>
          <p:nvPr>
            <p:ph sz="quarter" idx="4"/>
          </p:nvPr>
        </p:nvPicPr>
        <p:blipFill>
          <a:blip r:embed="rId3"/>
          <a:stretch>
            <a:fillRect/>
          </a:stretch>
        </p:blipFill>
        <p:spPr>
          <a:xfrm>
            <a:off x="6529209" y="2460396"/>
            <a:ext cx="4397727" cy="33402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1110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Comparing Results – tree diameter</a:t>
            </a:r>
          </a:p>
        </p:txBody>
      </p:sp>
      <p:graphicFrame>
        <p:nvGraphicFramePr>
          <p:cNvPr id="8" name="Content Placeholder 7">
            <a:extLst>
              <a:ext uri="{FF2B5EF4-FFF2-40B4-BE49-F238E27FC236}">
                <a16:creationId xmlns:a16="http://schemas.microsoft.com/office/drawing/2014/main" id="{00000000-0008-0000-0900-00003E000000}"/>
              </a:ext>
            </a:extLst>
          </p:cNvPr>
          <p:cNvGraphicFramePr>
            <a:graphicFrameLocks noGrp="1"/>
          </p:cNvGraphicFramePr>
          <p:nvPr>
            <p:ph sz="half" idx="1"/>
          </p:nvPr>
        </p:nvGraphicFramePr>
        <p:xfrm>
          <a:off x="914400" y="2087563"/>
          <a:ext cx="5105400" cy="37036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00000000-0008-0000-0900-000041000000}"/>
              </a:ext>
            </a:extLst>
          </p:cNvPr>
          <p:cNvGraphicFramePr>
            <a:graphicFrameLocks noGrp="1"/>
          </p:cNvGraphicFramePr>
          <p:nvPr>
            <p:ph sz="half" idx="2"/>
          </p:nvPr>
        </p:nvGraphicFramePr>
        <p:xfrm>
          <a:off x="6173788" y="2087563"/>
          <a:ext cx="5094287" cy="37036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9091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D26A8-BE71-42D1-A265-37C6FB2F1A7A}"/>
              </a:ext>
            </a:extLst>
          </p:cNvPr>
          <p:cNvSpPr>
            <a:spLocks noGrp="1"/>
          </p:cNvSpPr>
          <p:nvPr>
            <p:ph type="title"/>
          </p:nvPr>
        </p:nvSpPr>
        <p:spPr>
          <a:xfrm>
            <a:off x="913794" y="192505"/>
            <a:ext cx="10353761" cy="1326321"/>
          </a:xfrm>
        </p:spPr>
        <p:txBody>
          <a:bodyPr/>
          <a:lstStyle/>
          <a:p>
            <a:r>
              <a:rPr lang="en-GB" dirty="0"/>
              <a:t>Presentation Outline</a:t>
            </a:r>
          </a:p>
        </p:txBody>
      </p:sp>
      <p:sp>
        <p:nvSpPr>
          <p:cNvPr id="6" name="Content Placeholder 5">
            <a:extLst>
              <a:ext uri="{FF2B5EF4-FFF2-40B4-BE49-F238E27FC236}">
                <a16:creationId xmlns:a16="http://schemas.microsoft.com/office/drawing/2014/main" id="{FA5A94BE-D902-4ABD-8941-FDDDE7AEDE66}"/>
              </a:ext>
            </a:extLst>
          </p:cNvPr>
          <p:cNvSpPr>
            <a:spLocks noGrp="1"/>
          </p:cNvSpPr>
          <p:nvPr>
            <p:ph idx="1"/>
          </p:nvPr>
        </p:nvSpPr>
        <p:spPr>
          <a:xfrm>
            <a:off x="913795" y="1518827"/>
            <a:ext cx="10353762" cy="5026352"/>
          </a:xfrm>
        </p:spPr>
        <p:txBody>
          <a:bodyPr>
            <a:normAutofit fontScale="92500" lnSpcReduction="10000"/>
          </a:bodyPr>
          <a:lstStyle/>
          <a:p>
            <a:r>
              <a:rPr lang="en-GB" dirty="0">
                <a:solidFill>
                  <a:schemeClr val="tx1">
                    <a:lumMod val="50000"/>
                  </a:schemeClr>
                </a:solidFill>
              </a:rPr>
              <a:t>Introduction</a:t>
            </a:r>
          </a:p>
          <a:p>
            <a:pPr lvl="1">
              <a:buFont typeface="Rockwell" panose="02060603020205020403" pitchFamily="18" charset="0"/>
              <a:buChar char="–"/>
            </a:pPr>
            <a:r>
              <a:rPr lang="en-GB" dirty="0">
                <a:solidFill>
                  <a:schemeClr val="tx1">
                    <a:lumMod val="50000"/>
                  </a:schemeClr>
                </a:solidFill>
              </a:rPr>
              <a:t>Dynamic Programming – Bottom-Up &amp; Top-Down approaches</a:t>
            </a:r>
          </a:p>
          <a:p>
            <a:r>
              <a:rPr lang="en-GB" dirty="0">
                <a:solidFill>
                  <a:schemeClr val="tx1">
                    <a:lumMod val="50000"/>
                  </a:schemeClr>
                </a:solidFill>
              </a:rPr>
              <a:t>Background</a:t>
            </a:r>
          </a:p>
          <a:p>
            <a:pPr lvl="1">
              <a:buFont typeface="Rockwell" panose="02060603020205020403" pitchFamily="18" charset="0"/>
              <a:buChar char="–"/>
            </a:pPr>
            <a:r>
              <a:rPr lang="en-GB" dirty="0">
                <a:solidFill>
                  <a:schemeClr val="tx1">
                    <a:lumMod val="50000"/>
                  </a:schemeClr>
                </a:solidFill>
              </a:rPr>
              <a:t>Preliminary Research</a:t>
            </a:r>
          </a:p>
          <a:p>
            <a:pPr lvl="1">
              <a:buFont typeface="Rockwell" panose="02060603020205020403" pitchFamily="18" charset="0"/>
              <a:buChar char="–"/>
            </a:pPr>
            <a:r>
              <a:rPr lang="en-GB" dirty="0">
                <a:solidFill>
                  <a:schemeClr val="tx1">
                    <a:lumMod val="50000"/>
                  </a:schemeClr>
                </a:solidFill>
              </a:rPr>
              <a:t>Methodology</a:t>
            </a:r>
          </a:p>
          <a:p>
            <a:r>
              <a:rPr lang="en-GB" dirty="0">
                <a:solidFill>
                  <a:schemeClr val="tx1">
                    <a:lumMod val="50000"/>
                  </a:schemeClr>
                </a:solidFill>
              </a:rPr>
              <a:t>The problems we implemented</a:t>
            </a:r>
          </a:p>
          <a:p>
            <a:r>
              <a:rPr lang="en-GB" dirty="0">
                <a:solidFill>
                  <a:schemeClr val="tx1">
                    <a:lumMod val="50000"/>
                  </a:schemeClr>
                </a:solidFill>
              </a:rPr>
              <a:t>Interesting Problems</a:t>
            </a:r>
          </a:p>
          <a:p>
            <a:pPr lvl="1">
              <a:buFont typeface="Rockwell" panose="02060603020205020403" pitchFamily="18" charset="0"/>
              <a:buChar char="–"/>
            </a:pPr>
            <a:r>
              <a:rPr lang="en-GB" dirty="0">
                <a:solidFill>
                  <a:schemeClr val="tx1">
                    <a:lumMod val="50000"/>
                  </a:schemeClr>
                </a:solidFill>
              </a:rPr>
              <a:t>Most Common </a:t>
            </a:r>
            <a:r>
              <a:rPr lang="en-GB" dirty="0" err="1">
                <a:solidFill>
                  <a:schemeClr val="tx1">
                    <a:lumMod val="50000"/>
                  </a:schemeClr>
                </a:solidFill>
              </a:rPr>
              <a:t>SubSequence</a:t>
            </a:r>
            <a:endParaRPr lang="en-GB" dirty="0">
              <a:solidFill>
                <a:schemeClr val="tx1">
                  <a:lumMod val="50000"/>
                </a:schemeClr>
              </a:solidFill>
            </a:endParaRPr>
          </a:p>
          <a:p>
            <a:pPr lvl="1">
              <a:buFont typeface="Rockwell" panose="02060603020205020403" pitchFamily="18" charset="0"/>
              <a:buChar char="–"/>
            </a:pPr>
            <a:r>
              <a:rPr lang="en-GB" dirty="0">
                <a:solidFill>
                  <a:schemeClr val="tx1">
                    <a:lumMod val="50000"/>
                  </a:schemeClr>
                </a:solidFill>
              </a:rPr>
              <a:t>Knapsack</a:t>
            </a:r>
          </a:p>
          <a:p>
            <a:pPr lvl="1">
              <a:buFont typeface="Rockwell" panose="02060603020205020403" pitchFamily="18" charset="0"/>
              <a:buChar char="–"/>
            </a:pPr>
            <a:r>
              <a:rPr lang="en-GB" dirty="0">
                <a:solidFill>
                  <a:schemeClr val="tx1">
                    <a:lumMod val="50000"/>
                  </a:schemeClr>
                </a:solidFill>
              </a:rPr>
              <a:t>Dijkstra’s Shortest Path</a:t>
            </a:r>
          </a:p>
          <a:p>
            <a:pPr lvl="1">
              <a:buFont typeface="Rockwell" panose="02060603020205020403" pitchFamily="18" charset="0"/>
              <a:buChar char="–"/>
            </a:pPr>
            <a:r>
              <a:rPr lang="en-GB" dirty="0">
                <a:solidFill>
                  <a:schemeClr val="tx1">
                    <a:lumMod val="50000"/>
                  </a:schemeClr>
                </a:solidFill>
              </a:rPr>
              <a:t>Independent Set Problem</a:t>
            </a:r>
          </a:p>
          <a:p>
            <a:pPr lvl="1">
              <a:buFont typeface="Rockwell" panose="02060603020205020403" pitchFamily="18" charset="0"/>
              <a:buChar char="–"/>
            </a:pPr>
            <a:r>
              <a:rPr lang="en-GB" dirty="0">
                <a:solidFill>
                  <a:schemeClr val="tx1">
                    <a:lumMod val="50000"/>
                  </a:schemeClr>
                </a:solidFill>
              </a:rPr>
              <a:t>Tree Diameter</a:t>
            </a:r>
          </a:p>
          <a:p>
            <a:r>
              <a:rPr lang="en-GB" dirty="0">
                <a:solidFill>
                  <a:srgbClr val="FF6D3F"/>
                </a:solidFill>
              </a:rPr>
              <a:t>Conclusion - Future Work – Problems Faced</a:t>
            </a:r>
          </a:p>
          <a:p>
            <a:endParaRPr lang="en-GB" dirty="0"/>
          </a:p>
          <a:p>
            <a:pPr lvl="1">
              <a:buFont typeface="Rockwell" panose="02060603020205020403" pitchFamily="18" charset="0"/>
              <a:buChar char="–"/>
            </a:pPr>
            <a:endParaRPr lang="en-GB" dirty="0"/>
          </a:p>
          <a:p>
            <a:pPr lvl="1"/>
            <a:endParaRPr lang="en-GB" dirty="0"/>
          </a:p>
        </p:txBody>
      </p:sp>
    </p:spTree>
    <p:extLst>
      <p:ext uri="{BB962C8B-B14F-4D97-AF65-F5344CB8AC3E}">
        <p14:creationId xmlns:p14="http://schemas.microsoft.com/office/powerpoint/2010/main" val="1988984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43661-BD09-4F1E-A8D9-9E35E46DD685}"/>
              </a:ext>
            </a:extLst>
          </p:cNvPr>
          <p:cNvSpPr>
            <a:spLocks noGrp="1"/>
          </p:cNvSpPr>
          <p:nvPr>
            <p:ph type="title"/>
          </p:nvPr>
        </p:nvSpPr>
        <p:spPr>
          <a:xfrm>
            <a:off x="913796" y="927100"/>
            <a:ext cx="3418766" cy="4616450"/>
          </a:xfrm>
        </p:spPr>
        <p:txBody>
          <a:bodyPr>
            <a:normAutofit/>
          </a:bodyPr>
          <a:lstStyle/>
          <a:p>
            <a:r>
              <a:rPr lang="en-GB" sz="3100"/>
              <a:t>Conclusions</a:t>
            </a:r>
          </a:p>
        </p:txBody>
      </p:sp>
      <p:cxnSp>
        <p:nvCxnSpPr>
          <p:cNvPr id="13"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594465-9A52-4EB7-AD6D-261B476A63E9}"/>
              </a:ext>
            </a:extLst>
          </p:cNvPr>
          <p:cNvSpPr>
            <a:spLocks noGrp="1"/>
          </p:cNvSpPr>
          <p:nvPr>
            <p:ph idx="1"/>
          </p:nvPr>
        </p:nvSpPr>
        <p:spPr>
          <a:xfrm>
            <a:off x="4976029" y="971549"/>
            <a:ext cx="6291528" cy="4616450"/>
          </a:xfrm>
        </p:spPr>
        <p:txBody>
          <a:bodyPr anchor="ctr">
            <a:normAutofit/>
          </a:bodyPr>
          <a:lstStyle/>
          <a:p>
            <a:pPr>
              <a:lnSpc>
                <a:spcPct val="110000"/>
              </a:lnSpc>
            </a:pPr>
            <a:r>
              <a:rPr lang="en-GB" dirty="0"/>
              <a:t>The iterative approach solves every possible sub-problem once. However, the recursive approach may suffer in performance when the branching factor of the recursions is high. </a:t>
            </a:r>
            <a:endParaRPr lang="en-GB"/>
          </a:p>
          <a:p>
            <a:pPr>
              <a:lnSpc>
                <a:spcPct val="110000"/>
              </a:lnSpc>
            </a:pPr>
            <a:r>
              <a:rPr lang="en-GB" dirty="0"/>
              <a:t>When working with tables the iterative approach generally has a better performance in terms of execution time.</a:t>
            </a:r>
            <a:endParaRPr lang="en-GB"/>
          </a:p>
          <a:p>
            <a:pPr>
              <a:lnSpc>
                <a:spcPct val="110000"/>
              </a:lnSpc>
            </a:pPr>
            <a:r>
              <a:rPr lang="en-GB" dirty="0"/>
              <a:t>The recursive approach is much more intuitive, easy to implement and faster when working with trees or graphs. While the iterative approach can suffer when having to traverse the graph in a specific manner (DFS).</a:t>
            </a:r>
            <a:endParaRPr lang="en-GB"/>
          </a:p>
        </p:txBody>
      </p:sp>
    </p:spTree>
    <p:extLst>
      <p:ext uri="{BB962C8B-B14F-4D97-AF65-F5344CB8AC3E}">
        <p14:creationId xmlns:p14="http://schemas.microsoft.com/office/powerpoint/2010/main" val="9822693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BE8A6-1327-4DBC-AA8A-9AD9DE6C8D85}"/>
              </a:ext>
            </a:extLst>
          </p:cNvPr>
          <p:cNvSpPr>
            <a:spLocks noGrp="1"/>
          </p:cNvSpPr>
          <p:nvPr>
            <p:ph type="title"/>
          </p:nvPr>
        </p:nvSpPr>
        <p:spPr>
          <a:xfrm>
            <a:off x="913795" y="609600"/>
            <a:ext cx="10353761" cy="1326321"/>
          </a:xfrm>
        </p:spPr>
        <p:txBody>
          <a:bodyPr>
            <a:normAutofit/>
          </a:bodyPr>
          <a:lstStyle/>
          <a:p>
            <a:r>
              <a:rPr lang="en-GB" dirty="0"/>
              <a:t>Problems Faced</a:t>
            </a:r>
          </a:p>
        </p:txBody>
      </p:sp>
      <p:graphicFrame>
        <p:nvGraphicFramePr>
          <p:cNvPr id="5" name="Content Placeholder 2">
            <a:extLst>
              <a:ext uri="{FF2B5EF4-FFF2-40B4-BE49-F238E27FC236}">
                <a16:creationId xmlns:a16="http://schemas.microsoft.com/office/drawing/2014/main" id="{0AE1F179-BD4F-48E6-A620-631A06A37BF5}"/>
              </a:ext>
            </a:extLst>
          </p:cNvPr>
          <p:cNvGraphicFramePr>
            <a:graphicFrameLocks noGrp="1"/>
          </p:cNvGraphicFramePr>
          <p:nvPr>
            <p:ph idx="1"/>
            <p:extLst>
              <p:ext uri="{D42A27DB-BD31-4B8C-83A1-F6EECF244321}">
                <p14:modId xmlns:p14="http://schemas.microsoft.com/office/powerpoint/2010/main" val="719873784"/>
              </p:ext>
            </p:extLst>
          </p:nvPr>
        </p:nvGraphicFramePr>
        <p:xfrm>
          <a:off x="914400" y="2257654"/>
          <a:ext cx="10353675" cy="3303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893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4B83A-68D2-442F-A235-BB1DDA8B3CA1}"/>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EFE2A428-A8E1-4779-BE8F-411C2ABB724E}"/>
              </a:ext>
            </a:extLst>
          </p:cNvPr>
          <p:cNvSpPr>
            <a:spLocks noGrp="1"/>
          </p:cNvSpPr>
          <p:nvPr>
            <p:ph idx="1"/>
          </p:nvPr>
        </p:nvSpPr>
        <p:spPr/>
        <p:txBody>
          <a:bodyPr/>
          <a:lstStyle/>
          <a:p>
            <a:r>
              <a:rPr lang="en-GB" dirty="0"/>
              <a:t>In the case of the MCSS problem we saw that the Alphabet Size had a great effect in the performance of the recursive approach when it comes to execution time. We could experiment to find more similar behaviours with more targeted inputs. </a:t>
            </a:r>
          </a:p>
          <a:p>
            <a:r>
              <a:rPr lang="en-GB" dirty="0"/>
              <a:t>We can examine the effect of other Operating Systems, programming languages on the performance of the two implementations</a:t>
            </a:r>
          </a:p>
          <a:p>
            <a:r>
              <a:rPr lang="en-GB" dirty="0"/>
              <a:t>We can examine ways to optimize the performance of the iterative approach when traversing trees and graphs. </a:t>
            </a:r>
            <a:r>
              <a:rPr lang="en-GB" i="1" dirty="0">
                <a:solidFill>
                  <a:srgbClr val="FF6D3F"/>
                </a:solidFill>
              </a:rPr>
              <a:t>Would sorting the nodes help?</a:t>
            </a:r>
            <a:r>
              <a:rPr lang="en-GB" i="1" dirty="0"/>
              <a:t> </a:t>
            </a:r>
            <a:endParaRPr lang="en-GB" dirty="0"/>
          </a:p>
        </p:txBody>
      </p:sp>
    </p:spTree>
    <p:extLst>
      <p:ext uri="{BB962C8B-B14F-4D97-AF65-F5344CB8AC3E}">
        <p14:creationId xmlns:p14="http://schemas.microsoft.com/office/powerpoint/2010/main" val="3004627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8E9F8-2053-44CD-B78B-43F5521D42A8}"/>
              </a:ext>
            </a:extLst>
          </p:cNvPr>
          <p:cNvSpPr>
            <a:spLocks noGrp="1"/>
          </p:cNvSpPr>
          <p:nvPr>
            <p:ph type="title"/>
          </p:nvPr>
        </p:nvSpPr>
        <p:spPr>
          <a:xfrm>
            <a:off x="609007" y="1408683"/>
            <a:ext cx="6578876" cy="1858904"/>
          </a:xfrm>
        </p:spPr>
        <p:txBody>
          <a:bodyPr>
            <a:normAutofit fontScale="90000"/>
          </a:bodyPr>
          <a:lstStyle/>
          <a:p>
            <a:r>
              <a:rPr lang="en-US" dirty="0">
                <a:highlight>
                  <a:srgbClr val="008080"/>
                </a:highlight>
              </a:rPr>
              <a:t>Dynamic Programming: </a:t>
            </a:r>
            <a:br>
              <a:rPr lang="en-US" dirty="0">
                <a:highlight>
                  <a:srgbClr val="008080"/>
                </a:highlight>
              </a:rPr>
            </a:br>
            <a:r>
              <a:rPr lang="en-US" dirty="0">
                <a:highlight>
                  <a:srgbClr val="008080"/>
                </a:highlight>
              </a:rPr>
              <a:t>An experimental analysis and comparison of the Bottom-Up and Top-Down approaches</a:t>
            </a:r>
            <a:endParaRPr lang="en-GB" dirty="0"/>
          </a:p>
        </p:txBody>
      </p:sp>
      <p:sp>
        <p:nvSpPr>
          <p:cNvPr id="4" name="Subtitle 3">
            <a:extLst>
              <a:ext uri="{FF2B5EF4-FFF2-40B4-BE49-F238E27FC236}">
                <a16:creationId xmlns:a16="http://schemas.microsoft.com/office/drawing/2014/main" id="{7478A140-5176-40CB-85F1-D6F44422C287}"/>
              </a:ext>
            </a:extLst>
          </p:cNvPr>
          <p:cNvSpPr>
            <a:spLocks noGrp="1"/>
          </p:cNvSpPr>
          <p:nvPr>
            <p:ph type="body" sz="half" idx="2"/>
          </p:nvPr>
        </p:nvSpPr>
        <p:spPr>
          <a:xfrm>
            <a:off x="2063142" y="3613294"/>
            <a:ext cx="4900246" cy="1858903"/>
          </a:xfrm>
        </p:spPr>
        <p:txBody>
          <a:bodyPr>
            <a:normAutofit/>
          </a:bodyPr>
          <a:lstStyle/>
          <a:p>
            <a:r>
              <a:rPr lang="en-GB" sz="3200" b="1" cap="all" dirty="0">
                <a:solidFill>
                  <a:prstClr val="white"/>
                </a:solidFill>
                <a:effectLst>
                  <a:outerShdw blurRad="50800" dist="63500" dir="2700000" algn="tl" rotWithShape="0">
                    <a:srgbClr val="000000">
                      <a:alpha val="48000"/>
                    </a:srgbClr>
                  </a:outerShdw>
                </a:effectLst>
                <a:latin typeface="Bookman Old Style" panose="02050604050505020204"/>
                <a:ea typeface="+mj-ea"/>
                <a:cs typeface="+mj-cs"/>
              </a:rPr>
              <a:t>Thank you! Questions?</a:t>
            </a:r>
            <a:endParaRPr lang="en-GB" dirty="0"/>
          </a:p>
        </p:txBody>
      </p:sp>
      <p:pic>
        <p:nvPicPr>
          <p:cNvPr id="8" name="Graphic 7" descr="Questions">
            <a:extLst>
              <a:ext uri="{FF2B5EF4-FFF2-40B4-BE49-F238E27FC236}">
                <a16:creationId xmlns:a16="http://schemas.microsoft.com/office/drawing/2014/main" id="{5ACB15A2-FBE4-43F8-B729-467CE61993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78736" y="1488697"/>
            <a:ext cx="3402767" cy="3402767"/>
          </a:xfrm>
          <a:prstGeom prst="rect">
            <a:avLst/>
          </a:prstGeom>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5" name="TextBox 4">
            <a:extLst>
              <a:ext uri="{FF2B5EF4-FFF2-40B4-BE49-F238E27FC236}">
                <a16:creationId xmlns:a16="http://schemas.microsoft.com/office/drawing/2014/main" id="{5FCB99B8-F8B7-4030-881E-01E5108DE8AA}"/>
              </a:ext>
            </a:extLst>
          </p:cNvPr>
          <p:cNvSpPr txBox="1"/>
          <p:nvPr/>
        </p:nvSpPr>
        <p:spPr>
          <a:xfrm>
            <a:off x="4736123" y="5817904"/>
            <a:ext cx="2227265" cy="369332"/>
          </a:xfrm>
          <a:prstGeom prst="rect">
            <a:avLst/>
          </a:prstGeom>
          <a:noFill/>
        </p:spPr>
        <p:txBody>
          <a:bodyPr wrap="square" rtlCol="0">
            <a:spAutoFit/>
          </a:bodyPr>
          <a:lstStyle/>
          <a:p>
            <a:r>
              <a:rPr lang="en-GB" dirty="0"/>
              <a:t>Nicolas Zachariou</a:t>
            </a:r>
          </a:p>
        </p:txBody>
      </p:sp>
    </p:spTree>
    <p:extLst>
      <p:ext uri="{BB962C8B-B14F-4D97-AF65-F5344CB8AC3E}">
        <p14:creationId xmlns:p14="http://schemas.microsoft.com/office/powerpoint/2010/main" val="3188430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0794A-6A89-4762-8D00-AAE8BEDD276A}"/>
              </a:ext>
            </a:extLst>
          </p:cNvPr>
          <p:cNvSpPr>
            <a:spLocks noGrp="1"/>
          </p:cNvSpPr>
          <p:nvPr>
            <p:ph type="title"/>
          </p:nvPr>
        </p:nvSpPr>
        <p:spPr>
          <a:xfrm>
            <a:off x="752475" y="609600"/>
            <a:ext cx="3643150" cy="5603310"/>
          </a:xfrm>
        </p:spPr>
        <p:txBody>
          <a:bodyPr>
            <a:normAutofit/>
          </a:bodyPr>
          <a:lstStyle/>
          <a:p>
            <a:r>
              <a:rPr lang="en-GB" dirty="0"/>
              <a:t>The Top-Down approach</a:t>
            </a:r>
          </a:p>
        </p:txBody>
      </p:sp>
      <p:graphicFrame>
        <p:nvGraphicFramePr>
          <p:cNvPr id="5" name="Content Placeholder 2">
            <a:extLst>
              <a:ext uri="{FF2B5EF4-FFF2-40B4-BE49-F238E27FC236}">
                <a16:creationId xmlns:a16="http://schemas.microsoft.com/office/drawing/2014/main" id="{C24073B0-4975-40D5-B924-236C6B183ED3}"/>
              </a:ext>
            </a:extLst>
          </p:cNvPr>
          <p:cNvGraphicFramePr>
            <a:graphicFrameLocks noGrp="1"/>
          </p:cNvGraphicFramePr>
          <p:nvPr>
            <p:ph idx="1"/>
            <p:extLst>
              <p:ext uri="{D42A27DB-BD31-4B8C-83A1-F6EECF244321}">
                <p14:modId xmlns:p14="http://schemas.microsoft.com/office/powerpoint/2010/main" val="781917204"/>
              </p:ext>
            </p:extLst>
          </p:nvPr>
        </p:nvGraphicFramePr>
        <p:xfrm>
          <a:off x="4855655" y="1054476"/>
          <a:ext cx="6583870" cy="4749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9953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14F6F83-F2A4-4AF4-9925-1099D50F8A6C}"/>
              </a:ext>
            </a:extLst>
          </p:cNvPr>
          <p:cNvSpPr>
            <a:spLocks noGrp="1"/>
          </p:cNvSpPr>
          <p:nvPr>
            <p:ph type="title"/>
          </p:nvPr>
        </p:nvSpPr>
        <p:spPr/>
        <p:txBody>
          <a:bodyPr/>
          <a:lstStyle/>
          <a:p>
            <a:r>
              <a:rPr lang="en-GB" dirty="0"/>
              <a:t>The </a:t>
            </a:r>
            <a:r>
              <a:rPr lang="en-GB" dirty="0" err="1"/>
              <a:t>Bottom-up</a:t>
            </a:r>
            <a:r>
              <a:rPr lang="en-GB" dirty="0"/>
              <a:t> approach</a:t>
            </a:r>
          </a:p>
        </p:txBody>
      </p:sp>
      <p:sp>
        <p:nvSpPr>
          <p:cNvPr id="15" name="Text Placeholder 14">
            <a:extLst>
              <a:ext uri="{FF2B5EF4-FFF2-40B4-BE49-F238E27FC236}">
                <a16:creationId xmlns:a16="http://schemas.microsoft.com/office/drawing/2014/main" id="{88C85611-BA87-4138-A99A-CC00ABDFA3D2}"/>
              </a:ext>
            </a:extLst>
          </p:cNvPr>
          <p:cNvSpPr>
            <a:spLocks noGrp="1"/>
          </p:cNvSpPr>
          <p:nvPr>
            <p:ph idx="1"/>
          </p:nvPr>
        </p:nvSpPr>
        <p:spPr>
          <a:xfrm>
            <a:off x="483036" y="1935921"/>
            <a:ext cx="4879975" cy="823912"/>
          </a:xfrm>
        </p:spPr>
        <p:txBody>
          <a:bodyPr>
            <a:normAutofit/>
          </a:bodyPr>
          <a:lstStyle/>
          <a:p>
            <a:r>
              <a:rPr lang="en-GB" dirty="0"/>
              <a:t>Bottom-Up approach</a:t>
            </a:r>
          </a:p>
        </p:txBody>
      </p:sp>
      <p:sp>
        <p:nvSpPr>
          <p:cNvPr id="8" name="TextBox 7">
            <a:extLst>
              <a:ext uri="{FF2B5EF4-FFF2-40B4-BE49-F238E27FC236}">
                <a16:creationId xmlns:a16="http://schemas.microsoft.com/office/drawing/2014/main" id="{154B9799-6C40-4691-ACED-B9FEC6EFD880}"/>
              </a:ext>
            </a:extLst>
          </p:cNvPr>
          <p:cNvSpPr txBox="1"/>
          <p:nvPr/>
        </p:nvSpPr>
        <p:spPr>
          <a:xfrm>
            <a:off x="913795" y="2862010"/>
            <a:ext cx="1320359" cy="369332"/>
          </a:xfrm>
          <a:prstGeom prst="rect">
            <a:avLst/>
          </a:prstGeom>
          <a:noFill/>
        </p:spPr>
        <p:txBody>
          <a:bodyPr wrap="square" rtlCol="0">
            <a:spAutoFit/>
          </a:bodyPr>
          <a:lstStyle/>
          <a:p>
            <a:r>
              <a:rPr lang="en-GB" dirty="0"/>
              <a:t>for fib(5):</a:t>
            </a:r>
          </a:p>
        </p:txBody>
      </p:sp>
      <p:pic>
        <p:nvPicPr>
          <p:cNvPr id="9" name="Picture 8" descr="Table&#10;&#10;Description automatically generated">
            <a:extLst>
              <a:ext uri="{FF2B5EF4-FFF2-40B4-BE49-F238E27FC236}">
                <a16:creationId xmlns:a16="http://schemas.microsoft.com/office/drawing/2014/main" id="{10FC42CA-6BDB-43A6-A790-D55B2FC8F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54" y="3180685"/>
            <a:ext cx="7382732" cy="1283953"/>
          </a:xfrm>
          <a:prstGeom prst="rect">
            <a:avLst/>
          </a:prstGeom>
        </p:spPr>
      </p:pic>
      <p:sp>
        <p:nvSpPr>
          <p:cNvPr id="10" name="TextBox 9">
            <a:extLst>
              <a:ext uri="{FF2B5EF4-FFF2-40B4-BE49-F238E27FC236}">
                <a16:creationId xmlns:a16="http://schemas.microsoft.com/office/drawing/2014/main" id="{3DB8F970-CFFF-43C2-9382-EFDF068CB928}"/>
              </a:ext>
            </a:extLst>
          </p:cNvPr>
          <p:cNvSpPr txBox="1"/>
          <p:nvPr/>
        </p:nvSpPr>
        <p:spPr>
          <a:xfrm>
            <a:off x="913795" y="2862010"/>
            <a:ext cx="1320359" cy="369332"/>
          </a:xfrm>
          <a:prstGeom prst="rect">
            <a:avLst/>
          </a:prstGeom>
          <a:noFill/>
        </p:spPr>
        <p:txBody>
          <a:bodyPr wrap="square" rtlCol="0">
            <a:spAutoFit/>
          </a:bodyPr>
          <a:lstStyle/>
          <a:p>
            <a:r>
              <a:rPr lang="en-GB" dirty="0"/>
              <a:t>for fib(8):</a:t>
            </a:r>
          </a:p>
        </p:txBody>
      </p:sp>
      <p:pic>
        <p:nvPicPr>
          <p:cNvPr id="11" name="Content Placeholder 23">
            <a:extLst>
              <a:ext uri="{FF2B5EF4-FFF2-40B4-BE49-F238E27FC236}">
                <a16:creationId xmlns:a16="http://schemas.microsoft.com/office/drawing/2014/main" id="{AD5A0DF6-C3B6-44FA-ABED-107A1EB446D4}"/>
              </a:ext>
            </a:extLst>
          </p:cNvPr>
          <p:cNvPicPr>
            <a:picLocks noChangeAspect="1"/>
          </p:cNvPicPr>
          <p:nvPr/>
        </p:nvPicPr>
        <p:blipFill>
          <a:blip r:embed="rId4"/>
          <a:stretch>
            <a:fillRect/>
          </a:stretch>
        </p:blipFill>
        <p:spPr>
          <a:xfrm>
            <a:off x="913795" y="3296406"/>
            <a:ext cx="5095875" cy="416213"/>
          </a:xfrm>
          <a:prstGeom prst="rect">
            <a:avLst/>
          </a:prstGeom>
        </p:spPr>
      </p:pic>
      <p:grpSp>
        <p:nvGrpSpPr>
          <p:cNvPr id="19" name="Group 18">
            <a:extLst>
              <a:ext uri="{FF2B5EF4-FFF2-40B4-BE49-F238E27FC236}">
                <a16:creationId xmlns:a16="http://schemas.microsoft.com/office/drawing/2014/main" id="{E710C649-3C67-4BA3-A7F7-8B2EF786B75B}"/>
              </a:ext>
            </a:extLst>
          </p:cNvPr>
          <p:cNvGrpSpPr/>
          <p:nvPr/>
        </p:nvGrpSpPr>
        <p:grpSpPr>
          <a:xfrm>
            <a:off x="1202833" y="3693799"/>
            <a:ext cx="1804318" cy="555393"/>
            <a:chOff x="1202833" y="3693799"/>
            <a:chExt cx="1804318" cy="555393"/>
          </a:xfrm>
        </p:grpSpPr>
        <p:grpSp>
          <p:nvGrpSpPr>
            <p:cNvPr id="12" name="Group 11">
              <a:extLst>
                <a:ext uri="{FF2B5EF4-FFF2-40B4-BE49-F238E27FC236}">
                  <a16:creationId xmlns:a16="http://schemas.microsoft.com/office/drawing/2014/main" id="{C23150AF-AA8D-4B1A-9548-94855683463B}"/>
                </a:ext>
              </a:extLst>
            </p:cNvPr>
            <p:cNvGrpSpPr/>
            <p:nvPr/>
          </p:nvGrpSpPr>
          <p:grpSpPr>
            <a:xfrm>
              <a:off x="1202833" y="3693799"/>
              <a:ext cx="1804318" cy="555393"/>
              <a:chOff x="1381942" y="5727648"/>
              <a:chExt cx="889918" cy="383263"/>
            </a:xfrm>
          </p:grpSpPr>
          <p:cxnSp>
            <p:nvCxnSpPr>
              <p:cNvPr id="13" name="Connector: Elbow 12">
                <a:extLst>
                  <a:ext uri="{FF2B5EF4-FFF2-40B4-BE49-F238E27FC236}">
                    <a16:creationId xmlns:a16="http://schemas.microsoft.com/office/drawing/2014/main" id="{F6C262A5-E8EA-402D-8B8C-6B95E80B86BE}"/>
                  </a:ext>
                </a:extLst>
              </p:cNvPr>
              <p:cNvCxnSpPr>
                <a:cxnSpLocks/>
              </p:cNvCxnSpPr>
              <p:nvPr/>
            </p:nvCxnSpPr>
            <p:spPr>
              <a:xfrm flipV="1">
                <a:off x="1385739" y="5763615"/>
                <a:ext cx="886121" cy="347296"/>
              </a:xfrm>
              <a:prstGeom prst="bentConnector3">
                <a:avLst>
                  <a:gd name="adj1" fmla="val 10037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667EF4-2B9F-4FB1-AF71-AE4A2192A9DE}"/>
                  </a:ext>
                </a:extLst>
              </p:cNvPr>
              <p:cNvCxnSpPr>
                <a:cxnSpLocks/>
              </p:cNvCxnSpPr>
              <p:nvPr/>
            </p:nvCxnSpPr>
            <p:spPr>
              <a:xfrm flipH="1">
                <a:off x="1381942" y="5727648"/>
                <a:ext cx="3797" cy="347296"/>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a:extLst>
                <a:ext uri="{FF2B5EF4-FFF2-40B4-BE49-F238E27FC236}">
                  <a16:creationId xmlns:a16="http://schemas.microsoft.com/office/drawing/2014/main" id="{1D60E13B-C703-44A8-BB4A-C7B6B9F50A19}"/>
                </a:ext>
              </a:extLst>
            </p:cNvPr>
            <p:cNvCxnSpPr>
              <a:cxnSpLocks/>
            </p:cNvCxnSpPr>
            <p:nvPr/>
          </p:nvCxnSpPr>
          <p:spPr>
            <a:xfrm flipH="1">
              <a:off x="2122762" y="3745919"/>
              <a:ext cx="7699" cy="451153"/>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970FFFCA-A7F1-4844-8B18-FA94173A196D}"/>
              </a:ext>
            </a:extLst>
          </p:cNvPr>
          <p:cNvGrpSpPr/>
          <p:nvPr/>
        </p:nvGrpSpPr>
        <p:grpSpPr>
          <a:xfrm>
            <a:off x="2101143" y="3693798"/>
            <a:ext cx="1804318" cy="555393"/>
            <a:chOff x="1202833" y="3693799"/>
            <a:chExt cx="1804318" cy="555393"/>
          </a:xfrm>
        </p:grpSpPr>
        <p:grpSp>
          <p:nvGrpSpPr>
            <p:cNvPr id="29" name="Group 28">
              <a:extLst>
                <a:ext uri="{FF2B5EF4-FFF2-40B4-BE49-F238E27FC236}">
                  <a16:creationId xmlns:a16="http://schemas.microsoft.com/office/drawing/2014/main" id="{2E570BE5-001E-4122-97A4-404E39C4E7CC}"/>
                </a:ext>
              </a:extLst>
            </p:cNvPr>
            <p:cNvGrpSpPr/>
            <p:nvPr/>
          </p:nvGrpSpPr>
          <p:grpSpPr>
            <a:xfrm>
              <a:off x="1202833" y="3693799"/>
              <a:ext cx="1804318" cy="555393"/>
              <a:chOff x="1381942" y="5727648"/>
              <a:chExt cx="889918" cy="383263"/>
            </a:xfrm>
          </p:grpSpPr>
          <p:cxnSp>
            <p:nvCxnSpPr>
              <p:cNvPr id="32" name="Connector: Elbow 31">
                <a:extLst>
                  <a:ext uri="{FF2B5EF4-FFF2-40B4-BE49-F238E27FC236}">
                    <a16:creationId xmlns:a16="http://schemas.microsoft.com/office/drawing/2014/main" id="{D7EA081E-ED67-41F5-BA63-23EAD5C0E1F3}"/>
                  </a:ext>
                </a:extLst>
              </p:cNvPr>
              <p:cNvCxnSpPr>
                <a:cxnSpLocks/>
              </p:cNvCxnSpPr>
              <p:nvPr/>
            </p:nvCxnSpPr>
            <p:spPr>
              <a:xfrm flipV="1">
                <a:off x="1385739" y="5763615"/>
                <a:ext cx="886121" cy="347296"/>
              </a:xfrm>
              <a:prstGeom prst="bentConnector3">
                <a:avLst>
                  <a:gd name="adj1" fmla="val 10037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4F457C5-4449-4E38-9F77-E1CDED8AF9E3}"/>
                  </a:ext>
                </a:extLst>
              </p:cNvPr>
              <p:cNvCxnSpPr>
                <a:cxnSpLocks/>
              </p:cNvCxnSpPr>
              <p:nvPr/>
            </p:nvCxnSpPr>
            <p:spPr>
              <a:xfrm flipH="1">
                <a:off x="1381942" y="5727648"/>
                <a:ext cx="3797" cy="347296"/>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EC39EB0A-913B-4640-85A5-E434231DD6C8}"/>
                </a:ext>
              </a:extLst>
            </p:cNvPr>
            <p:cNvCxnSpPr>
              <a:cxnSpLocks/>
            </p:cNvCxnSpPr>
            <p:nvPr/>
          </p:nvCxnSpPr>
          <p:spPr>
            <a:xfrm flipH="1">
              <a:off x="2122762" y="3745919"/>
              <a:ext cx="7699" cy="451153"/>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D3ED2F9-B507-4CB7-9119-B77DAC97212D}"/>
              </a:ext>
            </a:extLst>
          </p:cNvPr>
          <p:cNvGrpSpPr/>
          <p:nvPr/>
        </p:nvGrpSpPr>
        <p:grpSpPr>
          <a:xfrm>
            <a:off x="2995604" y="3693797"/>
            <a:ext cx="1804318" cy="555393"/>
            <a:chOff x="1202833" y="3693799"/>
            <a:chExt cx="1804318" cy="555393"/>
          </a:xfrm>
        </p:grpSpPr>
        <p:grpSp>
          <p:nvGrpSpPr>
            <p:cNvPr id="35" name="Group 34">
              <a:extLst>
                <a:ext uri="{FF2B5EF4-FFF2-40B4-BE49-F238E27FC236}">
                  <a16:creationId xmlns:a16="http://schemas.microsoft.com/office/drawing/2014/main" id="{18A829F1-5C81-46EB-93D2-EDCEDE2E7EA3}"/>
                </a:ext>
              </a:extLst>
            </p:cNvPr>
            <p:cNvGrpSpPr/>
            <p:nvPr/>
          </p:nvGrpSpPr>
          <p:grpSpPr>
            <a:xfrm>
              <a:off x="1202833" y="3693799"/>
              <a:ext cx="1804318" cy="555393"/>
              <a:chOff x="1381942" y="5727648"/>
              <a:chExt cx="889918" cy="383263"/>
            </a:xfrm>
          </p:grpSpPr>
          <p:cxnSp>
            <p:nvCxnSpPr>
              <p:cNvPr id="37" name="Connector: Elbow 36">
                <a:extLst>
                  <a:ext uri="{FF2B5EF4-FFF2-40B4-BE49-F238E27FC236}">
                    <a16:creationId xmlns:a16="http://schemas.microsoft.com/office/drawing/2014/main" id="{F16777B5-160B-4F56-8E0A-22E050A16A4F}"/>
                  </a:ext>
                </a:extLst>
              </p:cNvPr>
              <p:cNvCxnSpPr>
                <a:cxnSpLocks/>
              </p:cNvCxnSpPr>
              <p:nvPr/>
            </p:nvCxnSpPr>
            <p:spPr>
              <a:xfrm flipV="1">
                <a:off x="1385739" y="5763615"/>
                <a:ext cx="886121" cy="347296"/>
              </a:xfrm>
              <a:prstGeom prst="bentConnector3">
                <a:avLst>
                  <a:gd name="adj1" fmla="val 10037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710C995-DCF6-4574-BB57-E97FEBCA2400}"/>
                  </a:ext>
                </a:extLst>
              </p:cNvPr>
              <p:cNvCxnSpPr>
                <a:cxnSpLocks/>
              </p:cNvCxnSpPr>
              <p:nvPr/>
            </p:nvCxnSpPr>
            <p:spPr>
              <a:xfrm flipH="1">
                <a:off x="1381942" y="5727648"/>
                <a:ext cx="3797" cy="347296"/>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6" name="Straight Arrow Connector 35">
              <a:extLst>
                <a:ext uri="{FF2B5EF4-FFF2-40B4-BE49-F238E27FC236}">
                  <a16:creationId xmlns:a16="http://schemas.microsoft.com/office/drawing/2014/main" id="{52AB288D-9404-4A06-9130-F475ACF9B149}"/>
                </a:ext>
              </a:extLst>
            </p:cNvPr>
            <p:cNvCxnSpPr>
              <a:cxnSpLocks/>
            </p:cNvCxnSpPr>
            <p:nvPr/>
          </p:nvCxnSpPr>
          <p:spPr>
            <a:xfrm flipH="1">
              <a:off x="2122762" y="3745919"/>
              <a:ext cx="7699" cy="451153"/>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C44F98D-661C-4F0F-8B09-9EB56E1DAB55}"/>
              </a:ext>
            </a:extLst>
          </p:cNvPr>
          <p:cNvGrpSpPr/>
          <p:nvPr/>
        </p:nvGrpSpPr>
        <p:grpSpPr>
          <a:xfrm>
            <a:off x="3913159" y="3680824"/>
            <a:ext cx="1804318" cy="555393"/>
            <a:chOff x="1202833" y="3693799"/>
            <a:chExt cx="1804318" cy="555393"/>
          </a:xfrm>
        </p:grpSpPr>
        <p:grpSp>
          <p:nvGrpSpPr>
            <p:cNvPr id="40" name="Group 39">
              <a:extLst>
                <a:ext uri="{FF2B5EF4-FFF2-40B4-BE49-F238E27FC236}">
                  <a16:creationId xmlns:a16="http://schemas.microsoft.com/office/drawing/2014/main" id="{24B9B738-CBBC-4E49-AA4C-687EA69B7ADD}"/>
                </a:ext>
              </a:extLst>
            </p:cNvPr>
            <p:cNvGrpSpPr/>
            <p:nvPr/>
          </p:nvGrpSpPr>
          <p:grpSpPr>
            <a:xfrm>
              <a:off x="1202833" y="3693799"/>
              <a:ext cx="1804318" cy="555393"/>
              <a:chOff x="1381942" y="5727648"/>
              <a:chExt cx="889918" cy="383263"/>
            </a:xfrm>
          </p:grpSpPr>
          <p:cxnSp>
            <p:nvCxnSpPr>
              <p:cNvPr id="42" name="Connector: Elbow 41">
                <a:extLst>
                  <a:ext uri="{FF2B5EF4-FFF2-40B4-BE49-F238E27FC236}">
                    <a16:creationId xmlns:a16="http://schemas.microsoft.com/office/drawing/2014/main" id="{05F11358-00CD-4C36-A222-A92A8CC4E718}"/>
                  </a:ext>
                </a:extLst>
              </p:cNvPr>
              <p:cNvCxnSpPr>
                <a:cxnSpLocks/>
              </p:cNvCxnSpPr>
              <p:nvPr/>
            </p:nvCxnSpPr>
            <p:spPr>
              <a:xfrm flipV="1">
                <a:off x="1385739" y="5763615"/>
                <a:ext cx="886121" cy="347296"/>
              </a:xfrm>
              <a:prstGeom prst="bentConnector3">
                <a:avLst>
                  <a:gd name="adj1" fmla="val 10037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D80197-0923-4DE3-86FD-E94F579B1BC0}"/>
                  </a:ext>
                </a:extLst>
              </p:cNvPr>
              <p:cNvCxnSpPr>
                <a:cxnSpLocks/>
              </p:cNvCxnSpPr>
              <p:nvPr/>
            </p:nvCxnSpPr>
            <p:spPr>
              <a:xfrm flipH="1">
                <a:off x="1381942" y="5727648"/>
                <a:ext cx="3797" cy="347296"/>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F7E95D8C-AC6B-4EE8-AD5F-6681A85AE5F1}"/>
                </a:ext>
              </a:extLst>
            </p:cNvPr>
            <p:cNvCxnSpPr>
              <a:cxnSpLocks/>
            </p:cNvCxnSpPr>
            <p:nvPr/>
          </p:nvCxnSpPr>
          <p:spPr>
            <a:xfrm flipH="1">
              <a:off x="2122762" y="3745919"/>
              <a:ext cx="7699" cy="451153"/>
            </a:xfrm>
            <a:prstGeom prst="straightConnector1">
              <a:avLst/>
            </a:prstGeom>
            <a:ln w="571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676D50CC-6F69-4984-8352-92F776E75037}"/>
              </a:ext>
            </a:extLst>
          </p:cNvPr>
          <p:cNvSpPr/>
          <p:nvPr/>
        </p:nvSpPr>
        <p:spPr>
          <a:xfrm>
            <a:off x="748447" y="3201651"/>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5" name="Oval 44">
            <a:extLst>
              <a:ext uri="{FF2B5EF4-FFF2-40B4-BE49-F238E27FC236}">
                <a16:creationId xmlns:a16="http://schemas.microsoft.com/office/drawing/2014/main" id="{9F680C2E-4349-40C0-9ECB-F4FC694EEB52}"/>
              </a:ext>
            </a:extLst>
          </p:cNvPr>
          <p:cNvSpPr/>
          <p:nvPr/>
        </p:nvSpPr>
        <p:spPr>
          <a:xfrm>
            <a:off x="1608236" y="3192241"/>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6" name="Oval 45">
            <a:extLst>
              <a:ext uri="{FF2B5EF4-FFF2-40B4-BE49-F238E27FC236}">
                <a16:creationId xmlns:a16="http://schemas.microsoft.com/office/drawing/2014/main" id="{1623C023-29CF-48CF-97E7-B2D60159C065}"/>
              </a:ext>
            </a:extLst>
          </p:cNvPr>
          <p:cNvSpPr/>
          <p:nvPr/>
        </p:nvSpPr>
        <p:spPr>
          <a:xfrm>
            <a:off x="2504007" y="3182831"/>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7" name="Oval 46">
            <a:extLst>
              <a:ext uri="{FF2B5EF4-FFF2-40B4-BE49-F238E27FC236}">
                <a16:creationId xmlns:a16="http://schemas.microsoft.com/office/drawing/2014/main" id="{1F38131D-04D6-4DFD-8998-B54BAAA4E574}"/>
              </a:ext>
            </a:extLst>
          </p:cNvPr>
          <p:cNvSpPr/>
          <p:nvPr/>
        </p:nvSpPr>
        <p:spPr>
          <a:xfrm>
            <a:off x="3399244" y="3168232"/>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2CE8FFD8-E30F-48DB-BF61-D0C6A533226B}"/>
              </a:ext>
            </a:extLst>
          </p:cNvPr>
          <p:cNvSpPr/>
          <p:nvPr/>
        </p:nvSpPr>
        <p:spPr>
          <a:xfrm>
            <a:off x="4305551" y="3192241"/>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2153B32C-CEEF-4631-9FB1-0E62B9F5AFA3}"/>
              </a:ext>
            </a:extLst>
          </p:cNvPr>
          <p:cNvSpPr/>
          <p:nvPr/>
        </p:nvSpPr>
        <p:spPr>
          <a:xfrm>
            <a:off x="5159078" y="3182831"/>
            <a:ext cx="975106" cy="605722"/>
          </a:xfrm>
          <a:prstGeom prst="ellipse">
            <a:avLst/>
          </a:prstGeom>
          <a:solidFill>
            <a:srgbClr val="92D050">
              <a:alpha val="34902"/>
            </a:srgbClr>
          </a:solidFill>
          <a:ln>
            <a:solidFill>
              <a:schemeClr val="accent1">
                <a:lumMod val="60000"/>
                <a:lumOff val="4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093386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0" presetClass="entr" presetSubtype="0" fill="hold" nodeType="afterEffect">
                                  <p:stCondLst>
                                    <p:cond delay="10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9"/>
                                        </p:tgtEl>
                                      </p:cBhvr>
                                    </p:animEffect>
                                    <p:set>
                                      <p:cBhvr>
                                        <p:cTn id="23" dur="1" fill="hold">
                                          <p:stCondLst>
                                            <p:cond delay="499"/>
                                          </p:stCondLst>
                                        </p:cTn>
                                        <p:tgtEl>
                                          <p:spTgt spid="19"/>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par>
                          <p:cTn id="32" fill="hold">
                            <p:stCondLst>
                              <p:cond delay="1500"/>
                            </p:stCondLst>
                            <p:childTnLst>
                              <p:par>
                                <p:cTn id="33" presetID="10" presetClass="exit" presetSubtype="0" fill="hold" nodeType="afterEffect">
                                  <p:stCondLst>
                                    <p:cond delay="0"/>
                                  </p:stCondLst>
                                  <p:childTnLst>
                                    <p:animEffect transition="out" filter="fade">
                                      <p:cBhvr>
                                        <p:cTn id="34" dur="500"/>
                                        <p:tgtEl>
                                          <p:spTgt spid="28"/>
                                        </p:tgtEl>
                                      </p:cBhvr>
                                    </p:animEffect>
                                    <p:set>
                                      <p:cBhvr>
                                        <p:cTn id="35" dur="1" fill="hold">
                                          <p:stCondLst>
                                            <p:cond delay="499"/>
                                          </p:stCondLst>
                                        </p:cTn>
                                        <p:tgtEl>
                                          <p:spTgt spid="28"/>
                                        </p:tgtEl>
                                        <p:attrNameLst>
                                          <p:attrName>style.visibility</p:attrName>
                                        </p:attrNameLst>
                                      </p:cBhvr>
                                      <p:to>
                                        <p:strVal val="hidden"/>
                                      </p:to>
                                    </p:se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par>
                          <p:cTn id="44" fill="hold">
                            <p:stCondLst>
                              <p:cond delay="3000"/>
                            </p:stCondLst>
                            <p:childTnLst>
                              <p:par>
                                <p:cTn id="45" presetID="10" presetClass="exit" presetSubtype="0" fill="hold" nodeType="afterEffect">
                                  <p:stCondLst>
                                    <p:cond delay="0"/>
                                  </p:stCondLst>
                                  <p:childTnLst>
                                    <p:animEffect transition="out" filter="fade">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39"/>
                                        </p:tgtEl>
                                      </p:cBhvr>
                                    </p:animEffect>
                                    <p:set>
                                      <p:cBhvr>
                                        <p:cTn id="60" dur="1" fill="hold">
                                          <p:stCondLst>
                                            <p:cond delay="499"/>
                                          </p:stCondLst>
                                        </p:cTn>
                                        <p:tgtEl>
                                          <p:spTgt spid="39"/>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44"/>
                                        </p:tgtEl>
                                      </p:cBhvr>
                                    </p:animEffect>
                                    <p:set>
                                      <p:cBhvr>
                                        <p:cTn id="63" dur="1" fill="hold">
                                          <p:stCondLst>
                                            <p:cond delay="499"/>
                                          </p:stCondLst>
                                        </p:cTn>
                                        <p:tgtEl>
                                          <p:spTgt spid="44"/>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45"/>
                                        </p:tgtEl>
                                      </p:cBhvr>
                                    </p:animEffect>
                                    <p:set>
                                      <p:cBhvr>
                                        <p:cTn id="66" dur="1" fill="hold">
                                          <p:stCondLst>
                                            <p:cond delay="499"/>
                                          </p:stCondLst>
                                        </p:cTn>
                                        <p:tgtEl>
                                          <p:spTgt spid="45"/>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46"/>
                                        </p:tgtEl>
                                      </p:cBhvr>
                                    </p:animEffect>
                                    <p:set>
                                      <p:cBhvr>
                                        <p:cTn id="69" dur="1" fill="hold">
                                          <p:stCondLst>
                                            <p:cond delay="499"/>
                                          </p:stCondLst>
                                        </p:cTn>
                                        <p:tgtEl>
                                          <p:spTgt spid="46"/>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47"/>
                                        </p:tgtEl>
                                      </p:cBhvr>
                                    </p:animEffect>
                                    <p:set>
                                      <p:cBhvr>
                                        <p:cTn id="72" dur="1" fill="hold">
                                          <p:stCondLst>
                                            <p:cond delay="499"/>
                                          </p:stCondLst>
                                        </p:cTn>
                                        <p:tgtEl>
                                          <p:spTgt spid="47"/>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49"/>
                                        </p:tgtEl>
                                      </p:cBhvr>
                                    </p:animEffect>
                                    <p:set>
                                      <p:cBhvr>
                                        <p:cTn id="78" dur="1" fill="hold">
                                          <p:stCondLst>
                                            <p:cond delay="499"/>
                                          </p:stCondLst>
                                        </p:cTn>
                                        <p:tgtEl>
                                          <p:spTgt spid="49"/>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0" nodeType="withEffect">
                                  <p:stCondLst>
                                    <p:cond delay="0"/>
                                  </p:stCondLst>
                                  <p:childTnLst>
                                    <p:animEffect transition="out" filter="fade">
                                      <p:cBhvr>
                                        <p:cTn id="83" dur="500"/>
                                        <p:tgtEl>
                                          <p:spTgt spid="8"/>
                                        </p:tgtEl>
                                      </p:cBhvr>
                                    </p:animEffect>
                                    <p:set>
                                      <p:cBhvr>
                                        <p:cTn id="84" dur="1" fill="hold">
                                          <p:stCondLst>
                                            <p:cond delay="499"/>
                                          </p:stCondLst>
                                        </p:cTn>
                                        <p:tgtEl>
                                          <p:spTgt spid="8"/>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B7FB-0CF3-4462-B394-5C2550C44A68}"/>
              </a:ext>
            </a:extLst>
          </p:cNvPr>
          <p:cNvSpPr>
            <a:spLocks noGrp="1"/>
          </p:cNvSpPr>
          <p:nvPr>
            <p:ph type="title"/>
          </p:nvPr>
        </p:nvSpPr>
        <p:spPr>
          <a:xfrm>
            <a:off x="752475" y="609600"/>
            <a:ext cx="3643150" cy="5603310"/>
          </a:xfrm>
        </p:spPr>
        <p:txBody>
          <a:bodyPr>
            <a:normAutofit/>
          </a:bodyPr>
          <a:lstStyle/>
          <a:p>
            <a:r>
              <a:rPr lang="en-GB" dirty="0"/>
              <a:t>The Bottom-Up approach</a:t>
            </a:r>
          </a:p>
        </p:txBody>
      </p:sp>
      <p:graphicFrame>
        <p:nvGraphicFramePr>
          <p:cNvPr id="5" name="Content Placeholder 2">
            <a:extLst>
              <a:ext uri="{FF2B5EF4-FFF2-40B4-BE49-F238E27FC236}">
                <a16:creationId xmlns:a16="http://schemas.microsoft.com/office/drawing/2014/main" id="{7795687B-57EA-478D-BFE2-EE1C9DF1AA30}"/>
              </a:ext>
            </a:extLst>
          </p:cNvPr>
          <p:cNvGraphicFramePr>
            <a:graphicFrameLocks noGrp="1"/>
          </p:cNvGraphicFramePr>
          <p:nvPr>
            <p:ph idx="1"/>
            <p:extLst>
              <p:ext uri="{D42A27DB-BD31-4B8C-83A1-F6EECF244321}">
                <p14:modId xmlns:p14="http://schemas.microsoft.com/office/powerpoint/2010/main" val="1208423753"/>
              </p:ext>
            </p:extLst>
          </p:nvPr>
        </p:nvGraphicFramePr>
        <p:xfrm>
          <a:off x="4891953" y="609600"/>
          <a:ext cx="6547572" cy="56033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93168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3D26A8-BE71-42D1-A265-37C6FB2F1A7A}"/>
              </a:ext>
            </a:extLst>
          </p:cNvPr>
          <p:cNvSpPr>
            <a:spLocks noGrp="1"/>
          </p:cNvSpPr>
          <p:nvPr>
            <p:ph type="title"/>
          </p:nvPr>
        </p:nvSpPr>
        <p:spPr>
          <a:xfrm>
            <a:off x="913794" y="192505"/>
            <a:ext cx="10353761" cy="1326321"/>
          </a:xfrm>
        </p:spPr>
        <p:txBody>
          <a:bodyPr/>
          <a:lstStyle/>
          <a:p>
            <a:r>
              <a:rPr lang="en-GB" dirty="0"/>
              <a:t>Presentation Outline</a:t>
            </a:r>
          </a:p>
        </p:txBody>
      </p:sp>
      <p:sp>
        <p:nvSpPr>
          <p:cNvPr id="6" name="Content Placeholder 5">
            <a:extLst>
              <a:ext uri="{FF2B5EF4-FFF2-40B4-BE49-F238E27FC236}">
                <a16:creationId xmlns:a16="http://schemas.microsoft.com/office/drawing/2014/main" id="{FA5A94BE-D902-4ABD-8941-FDDDE7AEDE66}"/>
              </a:ext>
            </a:extLst>
          </p:cNvPr>
          <p:cNvSpPr>
            <a:spLocks noGrp="1"/>
          </p:cNvSpPr>
          <p:nvPr>
            <p:ph idx="1"/>
          </p:nvPr>
        </p:nvSpPr>
        <p:spPr>
          <a:xfrm>
            <a:off x="913795" y="1518827"/>
            <a:ext cx="10353762" cy="5026352"/>
          </a:xfrm>
        </p:spPr>
        <p:txBody>
          <a:bodyPr>
            <a:normAutofit fontScale="92500" lnSpcReduction="10000"/>
          </a:bodyPr>
          <a:lstStyle/>
          <a:p>
            <a:r>
              <a:rPr lang="en-GB" dirty="0">
                <a:solidFill>
                  <a:schemeClr val="tx1">
                    <a:lumMod val="50000"/>
                  </a:schemeClr>
                </a:solidFill>
              </a:rPr>
              <a:t>Introduction</a:t>
            </a:r>
          </a:p>
          <a:p>
            <a:pPr lvl="1">
              <a:buFont typeface="Rockwell" panose="02060603020205020403" pitchFamily="18" charset="0"/>
              <a:buChar char="–"/>
            </a:pPr>
            <a:r>
              <a:rPr lang="en-GB" dirty="0">
                <a:solidFill>
                  <a:schemeClr val="tx1">
                    <a:lumMod val="50000"/>
                  </a:schemeClr>
                </a:solidFill>
              </a:rPr>
              <a:t>Dynamic Programming – Bottom-Up &amp; Top-Down approaches</a:t>
            </a:r>
          </a:p>
          <a:p>
            <a:r>
              <a:rPr lang="en-GB" dirty="0">
                <a:solidFill>
                  <a:srgbClr val="FF6D3F"/>
                </a:solidFill>
              </a:rPr>
              <a:t>Background</a:t>
            </a:r>
          </a:p>
          <a:p>
            <a:pPr lvl="1">
              <a:buFont typeface="Rockwell" panose="02060603020205020403" pitchFamily="18" charset="0"/>
              <a:buChar char="–"/>
            </a:pPr>
            <a:r>
              <a:rPr lang="en-GB" dirty="0">
                <a:solidFill>
                  <a:srgbClr val="FF6D3F"/>
                </a:solidFill>
              </a:rPr>
              <a:t>Preliminary Research</a:t>
            </a:r>
          </a:p>
          <a:p>
            <a:pPr lvl="1">
              <a:buFont typeface="Rockwell" panose="02060603020205020403" pitchFamily="18" charset="0"/>
              <a:buChar char="–"/>
            </a:pPr>
            <a:r>
              <a:rPr lang="en-GB" dirty="0">
                <a:solidFill>
                  <a:srgbClr val="FF6D3F"/>
                </a:solidFill>
              </a:rPr>
              <a:t>Methodology</a:t>
            </a:r>
          </a:p>
          <a:p>
            <a:r>
              <a:rPr lang="en-GB" dirty="0"/>
              <a:t>The problems we implemented</a:t>
            </a:r>
          </a:p>
          <a:p>
            <a:r>
              <a:rPr lang="en-GB" dirty="0"/>
              <a:t>Interesting Problems</a:t>
            </a:r>
          </a:p>
          <a:p>
            <a:pPr lvl="1">
              <a:buFont typeface="Rockwell" panose="02060603020205020403" pitchFamily="18" charset="0"/>
              <a:buChar char="–"/>
            </a:pPr>
            <a:r>
              <a:rPr lang="en-GB" dirty="0"/>
              <a:t>Most Common </a:t>
            </a:r>
            <a:r>
              <a:rPr lang="en-GB" dirty="0" err="1"/>
              <a:t>SubSequence</a:t>
            </a:r>
            <a:endParaRPr lang="en-GB" dirty="0"/>
          </a:p>
          <a:p>
            <a:pPr lvl="1">
              <a:buFont typeface="Rockwell" panose="02060603020205020403" pitchFamily="18" charset="0"/>
              <a:buChar char="–"/>
            </a:pPr>
            <a:r>
              <a:rPr lang="en-GB" dirty="0"/>
              <a:t>Knapsack</a:t>
            </a:r>
          </a:p>
          <a:p>
            <a:pPr lvl="1">
              <a:buFont typeface="Rockwell" panose="02060603020205020403" pitchFamily="18" charset="0"/>
              <a:buChar char="–"/>
            </a:pPr>
            <a:r>
              <a:rPr lang="en-GB" dirty="0"/>
              <a:t>Dijkstra’s Shortest Path</a:t>
            </a:r>
          </a:p>
          <a:p>
            <a:pPr lvl="1">
              <a:buFont typeface="Rockwell" panose="02060603020205020403" pitchFamily="18" charset="0"/>
              <a:buChar char="–"/>
            </a:pPr>
            <a:r>
              <a:rPr lang="en-GB" dirty="0"/>
              <a:t>Independent Set Problem</a:t>
            </a:r>
          </a:p>
          <a:p>
            <a:pPr lvl="1">
              <a:buFont typeface="Rockwell" panose="02060603020205020403" pitchFamily="18" charset="0"/>
              <a:buChar char="–"/>
            </a:pPr>
            <a:r>
              <a:rPr lang="en-GB" dirty="0"/>
              <a:t>Tree Diameter</a:t>
            </a:r>
          </a:p>
          <a:p>
            <a:r>
              <a:rPr lang="en-GB" dirty="0"/>
              <a:t>Conclusion - Future Work – Problems Faced</a:t>
            </a:r>
          </a:p>
          <a:p>
            <a:endParaRPr lang="en-GB" dirty="0"/>
          </a:p>
          <a:p>
            <a:pPr lvl="1">
              <a:buFont typeface="Rockwell" panose="02060603020205020403" pitchFamily="18" charset="0"/>
              <a:buChar char="–"/>
            </a:pPr>
            <a:endParaRPr lang="en-GB" dirty="0"/>
          </a:p>
          <a:p>
            <a:pPr lvl="1"/>
            <a:endParaRPr lang="en-GB" dirty="0"/>
          </a:p>
        </p:txBody>
      </p:sp>
    </p:spTree>
    <p:extLst>
      <p:ext uri="{BB962C8B-B14F-4D97-AF65-F5344CB8AC3E}">
        <p14:creationId xmlns:p14="http://schemas.microsoft.com/office/powerpoint/2010/main" val="885349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A142A3-CBF3-471A-B2BC-78428FE9DE9B}"/>
              </a:ext>
            </a:extLst>
          </p:cNvPr>
          <p:cNvSpPr>
            <a:spLocks noGrp="1"/>
          </p:cNvSpPr>
          <p:nvPr>
            <p:ph type="title"/>
          </p:nvPr>
        </p:nvSpPr>
        <p:spPr>
          <a:xfrm>
            <a:off x="913796" y="927100"/>
            <a:ext cx="3418766" cy="4616450"/>
          </a:xfrm>
        </p:spPr>
        <p:txBody>
          <a:bodyPr>
            <a:normAutofit/>
          </a:bodyPr>
          <a:lstStyle/>
          <a:p>
            <a:r>
              <a:rPr lang="en-GB"/>
              <a:t>The objective</a:t>
            </a:r>
            <a:endParaRPr lang="en-GB" dirty="0"/>
          </a:p>
        </p:txBody>
      </p:sp>
      <p:cxnSp>
        <p:nvCxnSpPr>
          <p:cNvPr id="10" name="Straight Connector 9">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B3217F7-71F7-4B9A-A2E2-5036E02B3242}"/>
              </a:ext>
            </a:extLst>
          </p:cNvPr>
          <p:cNvSpPr>
            <a:spLocks noGrp="1"/>
          </p:cNvSpPr>
          <p:nvPr>
            <p:ph idx="1"/>
          </p:nvPr>
        </p:nvSpPr>
        <p:spPr>
          <a:xfrm>
            <a:off x="4976029" y="971549"/>
            <a:ext cx="6291528" cy="4616450"/>
          </a:xfrm>
        </p:spPr>
        <p:txBody>
          <a:bodyPr anchor="ctr">
            <a:normAutofit/>
          </a:bodyPr>
          <a:lstStyle/>
          <a:p>
            <a:pPr>
              <a:lnSpc>
                <a:spcPct val="110000"/>
              </a:lnSpc>
            </a:pPr>
            <a:r>
              <a:rPr lang="en-GB"/>
              <a:t>It is well known that recursive implementations cause an overhead due to the stack calls, both in memory usage and execution time. </a:t>
            </a:r>
          </a:p>
          <a:p>
            <a:pPr>
              <a:lnSpc>
                <a:spcPct val="110000"/>
              </a:lnSpc>
            </a:pPr>
            <a:r>
              <a:rPr lang="en-GB"/>
              <a:t>However, we want to test how much this overhead is, to find out which of the two approaches was more efficient.</a:t>
            </a:r>
          </a:p>
          <a:p>
            <a:pPr>
              <a:lnSpc>
                <a:spcPct val="110000"/>
              </a:lnSpc>
            </a:pPr>
            <a:r>
              <a:rPr lang="en-GB"/>
              <a:t>We want to test enough problems to be able to categorize their performance in regards to their input type. Optimally we would like to devise a rule of thumb that could possibly give us an idea of what to expect, from each algorithm for any given problem.</a:t>
            </a:r>
          </a:p>
        </p:txBody>
      </p:sp>
    </p:spTree>
    <p:extLst>
      <p:ext uri="{BB962C8B-B14F-4D97-AF65-F5344CB8AC3E}">
        <p14:creationId xmlns:p14="http://schemas.microsoft.com/office/powerpoint/2010/main" val="39304026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91</TotalTime>
  <Words>4477</Words>
  <Application>Microsoft Office PowerPoint</Application>
  <PresentationFormat>Widescreen</PresentationFormat>
  <Paragraphs>753</Paragraphs>
  <Slides>47</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Bookman Old Style</vt:lpstr>
      <vt:lpstr>Calibri</vt:lpstr>
      <vt:lpstr>Cambria Math</vt:lpstr>
      <vt:lpstr>Courier New</vt:lpstr>
      <vt:lpstr>Liberation Serif</vt:lpstr>
      <vt:lpstr>Rockwell</vt:lpstr>
      <vt:lpstr>Damask</vt:lpstr>
      <vt:lpstr>Dynamic Programming:  An experimental analysis and comparison of the Bottom-Up and Top-Down approaches</vt:lpstr>
      <vt:lpstr>What is dynamic programming?</vt:lpstr>
      <vt:lpstr>Lets view an example</vt:lpstr>
      <vt:lpstr>The Top-Down approach</vt:lpstr>
      <vt:lpstr>The Top-Down approach</vt:lpstr>
      <vt:lpstr>The Bottom-up approach</vt:lpstr>
      <vt:lpstr>The Bottom-Up approach</vt:lpstr>
      <vt:lpstr>Presentation Outline</vt:lpstr>
      <vt:lpstr>The objective</vt:lpstr>
      <vt:lpstr>Project Timeline: Preliminary Research</vt:lpstr>
      <vt:lpstr>Tools used</vt:lpstr>
      <vt:lpstr>System Used</vt:lpstr>
      <vt:lpstr>Methodology</vt:lpstr>
      <vt:lpstr>Presentation Outline</vt:lpstr>
      <vt:lpstr>Most Common Sub-Sequence</vt:lpstr>
      <vt:lpstr>Longest Increasing Sub-Sequence (1D &amp; 2D)</vt:lpstr>
      <vt:lpstr>Chain Matrix Multiplication</vt:lpstr>
      <vt:lpstr>0-1 Knapsack</vt:lpstr>
      <vt:lpstr>Dijkstra’s shortest path</vt:lpstr>
      <vt:lpstr>Independent Sets</vt:lpstr>
      <vt:lpstr>K-Trees</vt:lpstr>
      <vt:lpstr>Tree Diameter</vt:lpstr>
      <vt:lpstr>Presentation Outline</vt:lpstr>
      <vt:lpstr>Digging Further - MCSS</vt:lpstr>
      <vt:lpstr>Example – MCSS</vt:lpstr>
      <vt:lpstr>Implementation - MCSS</vt:lpstr>
      <vt:lpstr>Comparing Results – MCSS  (Alphabet size = 26)</vt:lpstr>
      <vt:lpstr>Comparing Results – MCSS varying alphabet sizes</vt:lpstr>
      <vt:lpstr>Digging Further –  0-1 Knapsack PROBLEM</vt:lpstr>
      <vt:lpstr>Example - Knapsack</vt:lpstr>
      <vt:lpstr>Implementation - Knapsack</vt:lpstr>
      <vt:lpstr>Comparing Results - Knapsack</vt:lpstr>
      <vt:lpstr>Digging Further – Dijkstra’S Shortest Path</vt:lpstr>
      <vt:lpstr>Example - Dijkstra</vt:lpstr>
      <vt:lpstr>Implementation - Dijkstra</vt:lpstr>
      <vt:lpstr>Comparing Results - Dijkstra</vt:lpstr>
      <vt:lpstr>Digging Further – Independent Sets</vt:lpstr>
      <vt:lpstr>Implementation - Independent Sets</vt:lpstr>
      <vt:lpstr>Comparing Results – Independent Sets</vt:lpstr>
      <vt:lpstr>Digging Further – Tree diameter</vt:lpstr>
      <vt:lpstr>Implementation – tree diameter</vt:lpstr>
      <vt:lpstr>Comparing Results – tree diameter</vt:lpstr>
      <vt:lpstr>Presentation Outline</vt:lpstr>
      <vt:lpstr>Conclusions</vt:lpstr>
      <vt:lpstr>Problems Faced</vt:lpstr>
      <vt:lpstr>Future Work</vt:lpstr>
      <vt:lpstr>Dynamic Programming:  An experimental analysis and comparison of the Bottom-Up and Top-Down approaches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Programming:  An experimental analysis and comparison of the Bottom-Up and Top-Down approaches</dc:title>
  <dc:creator>nicolas zachariou</dc:creator>
  <cp:lastModifiedBy>nicolas zachariou</cp:lastModifiedBy>
  <cp:revision>64</cp:revision>
  <dcterms:created xsi:type="dcterms:W3CDTF">2021-01-11T19:45:01Z</dcterms:created>
  <dcterms:modified xsi:type="dcterms:W3CDTF">2021-01-12T01:47:18Z</dcterms:modified>
</cp:coreProperties>
</file>